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8" r:id="rId3"/>
    <p:sldId id="290" r:id="rId4"/>
    <p:sldId id="292" r:id="rId5"/>
    <p:sldId id="293" r:id="rId6"/>
    <p:sldId id="294" r:id="rId7"/>
    <p:sldId id="295" r:id="rId8"/>
    <p:sldId id="296" r:id="rId9"/>
    <p:sldId id="344" r:id="rId10"/>
    <p:sldId id="345" r:id="rId11"/>
    <p:sldId id="346" r:id="rId12"/>
    <p:sldId id="355" r:id="rId13"/>
    <p:sldId id="347" r:id="rId14"/>
    <p:sldId id="349" r:id="rId15"/>
    <p:sldId id="350" r:id="rId16"/>
    <p:sldId id="356" r:id="rId17"/>
    <p:sldId id="351" r:id="rId18"/>
    <p:sldId id="352" r:id="rId19"/>
    <p:sldId id="337" r:id="rId20"/>
    <p:sldId id="33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9"/>
    <p:restoredTop sz="94690"/>
  </p:normalViewPr>
  <p:slideViewPr>
    <p:cSldViewPr snapToGrid="0">
      <p:cViewPr varScale="1">
        <p:scale>
          <a:sx n="138" d="100"/>
          <a:sy n="138" d="100"/>
        </p:scale>
        <p:origin x="176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7A93F-2EE7-329D-EFB1-C77DC4658E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3C29EA-23AE-7AF4-7BE7-C75F423CC7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C674FB-5EA0-C06C-E30D-AA79E8037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D1A1-1FC1-8A4D-A13E-F66EE00EED57}" type="datetimeFigureOut">
              <a:rPr lang="en-US" smtClean="0"/>
              <a:t>3/17/25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FDC4E3-32B6-316A-2997-FA22E06F0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235F85-2B5D-35BC-9CEB-8D38C5898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AD7A3-EDA5-A446-AF7D-5097C3DA7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080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EA161-2883-06D1-DCC2-60F50E708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614950-F609-2F70-8489-6C1F0F6B2C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C4A64E-5C1B-EB39-635A-21A68AA68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D1A1-1FC1-8A4D-A13E-F66EE00EED57}" type="datetimeFigureOut">
              <a:rPr lang="en-US" smtClean="0"/>
              <a:t>3/17/25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A6E7F2-E60C-C202-92A9-5A193624C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0B3DA2-8F5E-2DB9-5822-E58F09A86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AD7A3-EDA5-A446-AF7D-5097C3DA7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098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E5377-DDB4-5867-A27C-1DB00ADC3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7F3B27-F9F6-C346-7E4E-08E7AA5284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DC7189-3862-3C12-2398-2F675AADE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D1A1-1FC1-8A4D-A13E-F66EE00EED57}" type="datetimeFigureOut">
              <a:rPr lang="en-US" smtClean="0"/>
              <a:t>3/17/25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A13D46-A1E4-64DE-48FA-33C598A1D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3C73DB-E682-392E-11B0-A6D6ED249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AD7A3-EDA5-A446-AF7D-5097C3DA7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915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CAAF5-8297-7DC1-6B06-B100C1DC0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0931F-C339-464E-3575-0EB02FC825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2A9FE1-C2E6-7037-75AF-6E438391EF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2C9E23-BC9A-92F3-F3DA-C5162763D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D1A1-1FC1-8A4D-A13E-F66EE00EED57}" type="datetimeFigureOut">
              <a:rPr lang="en-US" smtClean="0"/>
              <a:t>3/17/25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DBE661-F2E4-E51E-BE6D-65AF2F205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07C7D4-C04E-4CE1-6979-4E7049AC1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AD7A3-EDA5-A446-AF7D-5097C3DA7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054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55A9E-16F8-E489-C104-220FE5751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9652A4-8BE1-7956-C8B2-EDB950FA3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45F94A-32B8-4CC1-4621-AC530BF9B0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F1CE02-F793-9AEB-8B25-6230795EB0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754B77-64B1-568F-C23F-E0F5081A28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C435F2-57FE-7DDA-EB20-DABC75C56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D1A1-1FC1-8A4D-A13E-F66EE00EED57}" type="datetimeFigureOut">
              <a:rPr lang="en-US" smtClean="0"/>
              <a:t>3/17/25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AEFA39-CBB4-DD01-4059-C6ADD2365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69186C-D5EA-9A41-CEF7-45443BC1D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AD7A3-EDA5-A446-AF7D-5097C3DA7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308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A1078-84D0-BB3E-6AD9-B4605FDCB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C89D02-002E-CCFC-624A-5FAFD4D75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D1A1-1FC1-8A4D-A13E-F66EE00EED57}" type="datetimeFigureOut">
              <a:rPr lang="en-US" smtClean="0"/>
              <a:t>3/17/25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F69BEB-35BB-1214-DB95-3645A3311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CD5181-33C2-DB7F-6DA7-DEF1EA07D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AD7A3-EDA5-A446-AF7D-5097C3DA7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46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BDB3CE-DF06-612D-8DF4-8B9B71DB8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D1A1-1FC1-8A4D-A13E-F66EE00EED57}" type="datetimeFigureOut">
              <a:rPr lang="en-US" smtClean="0"/>
              <a:t>3/17/25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E9A0DB-4150-3DA9-985D-E874F1419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2E056F-059D-89BD-5992-E93712663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AD7A3-EDA5-A446-AF7D-5097C3DA7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162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8E03A-E238-25BF-63D4-66A392DE9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F38D6E-AFFF-C133-E09F-99DB18255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AECC80-AF9C-FD55-38BB-1D32898E1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1EF96B-8388-5A37-7584-148467FF7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D1A1-1FC1-8A4D-A13E-F66EE00EED57}" type="datetimeFigureOut">
              <a:rPr lang="en-US" smtClean="0"/>
              <a:t>3/17/25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01A29-6689-50B2-9803-5DED09602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C33905-A396-D75E-0B9C-402F0219C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AD7A3-EDA5-A446-AF7D-5097C3DA7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27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73DD3-7F70-4E22-C64E-5D9A5D590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396EBD-52EF-87C3-6908-437C10D66D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DA7202-5AEC-8401-CF39-4F2733898F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DC844D-6B37-84F7-6B50-F2094ACF1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D1A1-1FC1-8A4D-A13E-F66EE00EED57}" type="datetimeFigureOut">
              <a:rPr lang="en-US" smtClean="0"/>
              <a:t>3/17/25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FA4312-2263-65BF-DACE-BEB72EA46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30AA9B-9BE7-A2E8-6985-49285A908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AD7A3-EDA5-A446-AF7D-5097C3DA7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461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FA49B-53C6-8B43-26D5-725F5C894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60DDFD-C8F4-B390-EB1D-B35411D7A6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560ED9-F54B-94B4-37BC-4C9C6987C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D1A1-1FC1-8A4D-A13E-F66EE00EED57}" type="datetimeFigureOut">
              <a:rPr lang="en-US" smtClean="0"/>
              <a:t>3/17/25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CE0695-A170-7AF0-BB10-9C698D18E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7AA25-F0D9-C1F6-45E4-44E5A879B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AD7A3-EDA5-A446-AF7D-5097C3DA7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593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7E90496-DCC4-2F6F-5733-A7F3934DB0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C4B102-EC3A-4ED6-1FCB-54D0515F28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137EBD-810F-A408-2F40-1EB23918E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D1A1-1FC1-8A4D-A13E-F66EE00EED57}" type="datetimeFigureOut">
              <a:rPr lang="en-US" smtClean="0"/>
              <a:t>3/17/25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CA8E6-FEF0-44CA-4438-607C6986A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1EA0ED-ABAF-6554-6C79-920B48464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AD7A3-EDA5-A446-AF7D-5097C3DA7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295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B940B3-DEF0-C15A-5958-A70F863C1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B11629-4980-6905-5D16-A55175768A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F26D2E-39AA-27F7-905F-D97644D52D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F1D1A1-1FC1-8A4D-A13E-F66EE00EED57}" type="datetimeFigureOut">
              <a:rPr lang="en-US" smtClean="0"/>
              <a:t>3/17/25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31C71-1E21-1CD7-80BD-E6590A19D0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410D4-6699-8DDC-8EBF-E4C4616849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BAD7A3-EDA5-A446-AF7D-5097C3DA7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049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hacker.recipes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hacker.recipes/assets/Pass%20the%20things%20(dark).DGoYJB0B.png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F521F-BAF7-3B72-1FC3-B5FC8CD26F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Kerberos 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CBD0B6-E3C3-3288-BF65-44D37A635F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657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age">
            <a:extLst>
              <a:ext uri="{FF2B5EF4-FFF2-40B4-BE49-F238E27FC236}">
                <a16:creationId xmlns:a16="http://schemas.microsoft.com/office/drawing/2014/main" id="{F3DC63C7-13FE-13D3-0403-A3CA4CC7F6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450" y="152400"/>
            <a:ext cx="8801100" cy="655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2844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D0DE1-B9CF-CBDD-0DE5-8635DBC74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Cryptographic Details of Kerberos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D0F612-6548-C2BF-6494-84BD7FE9E45B}"/>
              </a:ext>
            </a:extLst>
          </p:cNvPr>
          <p:cNvSpPr txBox="1"/>
          <p:nvPr/>
        </p:nvSpPr>
        <p:spPr>
          <a:xfrm>
            <a:off x="525378" y="1991478"/>
            <a:ext cx="111412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Here we use the { } syntax to denote encryption. So, {M}</a:t>
            </a:r>
            <a:r>
              <a:rPr lang="en-US" baseline="-25000"/>
              <a:t>k</a:t>
            </a:r>
            <a:r>
              <a:rPr lang="en-US"/>
              <a:t> means  that Message M has been encrypted with key </a:t>
            </a:r>
            <a:r>
              <a:rPr lang="en-US" i="1"/>
              <a:t>k</a:t>
            </a:r>
            <a:r>
              <a:rPr lang="en-US"/>
              <a:t>. </a:t>
            </a:r>
          </a:p>
          <a:p>
            <a:endParaRPr lang="en-US"/>
          </a:p>
          <a:p>
            <a:r>
              <a:rPr lang="en-US"/>
              <a:t>We use the : syntax to denoted that a packet contains an encrypted message. While, A : {M}</a:t>
            </a:r>
            <a:r>
              <a:rPr lang="en-US" baseline="-25000"/>
              <a:t>k</a:t>
            </a:r>
            <a:r>
              <a:rPr lang="en-US"/>
              <a:t> , means that packet A contains a message </a:t>
            </a:r>
            <a:r>
              <a:rPr lang="en-US" i="1"/>
              <a:t>M</a:t>
            </a:r>
            <a:r>
              <a:rPr lang="en-US"/>
              <a:t> that we have encrypted with a key </a:t>
            </a:r>
            <a:r>
              <a:rPr lang="en-US" i="1"/>
              <a:t>k</a:t>
            </a:r>
            <a:r>
              <a:rPr lang="en-US"/>
              <a:t>.   </a:t>
            </a:r>
          </a:p>
          <a:p>
            <a:endParaRPr lang="en-US"/>
          </a:p>
          <a:p>
            <a:r>
              <a:rPr lang="en-US"/>
              <a:t>Finally, we use the + notation to denote additional packets; A:  {M}</a:t>
            </a:r>
            <a:r>
              <a:rPr lang="en-US" baseline="-25000"/>
              <a:t>k</a:t>
            </a:r>
            <a:r>
              <a:rPr lang="en-US"/>
              <a:t> + B:  {Q}</a:t>
            </a:r>
            <a:r>
              <a:rPr lang="en-US" baseline="-25000"/>
              <a:t>k</a:t>
            </a:r>
            <a:r>
              <a:rPr lang="en-US"/>
              <a:t> represents two packets A and B, where B contains a message </a:t>
            </a:r>
            <a:r>
              <a:rPr lang="en-US" i="1"/>
              <a:t>Q</a:t>
            </a:r>
            <a:r>
              <a:rPr lang="en-US"/>
              <a:t> that we’ve encrypted with the same key.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126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3E82DF3-2C8F-10CC-21D7-9AB93FBBBCFD}"/>
              </a:ext>
            </a:extLst>
          </p:cNvPr>
          <p:cNvSpPr/>
          <p:nvPr/>
        </p:nvSpPr>
        <p:spPr>
          <a:xfrm>
            <a:off x="1094874" y="336884"/>
            <a:ext cx="1588168" cy="119112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U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C81B85-9E95-AE41-1165-D5EAC468A39F}"/>
              </a:ext>
            </a:extLst>
          </p:cNvPr>
          <p:cNvSpPr txBox="1"/>
          <p:nvPr/>
        </p:nvSpPr>
        <p:spPr>
          <a:xfrm>
            <a:off x="2057400" y="1034716"/>
            <a:ext cx="421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K</a:t>
            </a:r>
            <a:r>
              <a:rPr lang="en-US" baseline="-25000">
                <a:solidFill>
                  <a:schemeClr val="bg1"/>
                </a:solidFill>
              </a:rPr>
              <a:t>u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74E83AC-334B-F178-64B8-34AA2D61AA2C}"/>
              </a:ext>
            </a:extLst>
          </p:cNvPr>
          <p:cNvCxnSpPr>
            <a:stCxn id="4" idx="2"/>
          </p:cNvCxnSpPr>
          <p:nvPr/>
        </p:nvCxnSpPr>
        <p:spPr>
          <a:xfrm>
            <a:off x="1888958" y="1528011"/>
            <a:ext cx="48126" cy="49449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89C9DD8A-8AA6-A802-0632-3E449E3663CB}"/>
              </a:ext>
            </a:extLst>
          </p:cNvPr>
          <p:cNvSpPr/>
          <p:nvPr/>
        </p:nvSpPr>
        <p:spPr>
          <a:xfrm>
            <a:off x="8297779" y="1858879"/>
            <a:ext cx="1588168" cy="119112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9A0068-5D2E-3F00-5CB4-33809A2012FD}"/>
              </a:ext>
            </a:extLst>
          </p:cNvPr>
          <p:cNvSpPr txBox="1"/>
          <p:nvPr/>
        </p:nvSpPr>
        <p:spPr>
          <a:xfrm>
            <a:off x="3049003" y="665384"/>
            <a:ext cx="5003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K</a:t>
            </a:r>
            <a:r>
              <a:rPr lang="en-US" baseline="-25000"/>
              <a:t>u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5D61A5-2992-0EC5-B0B3-1A70CB8A120E}"/>
              </a:ext>
            </a:extLst>
          </p:cNvPr>
          <p:cNvSpPr txBox="1"/>
          <p:nvPr/>
        </p:nvSpPr>
        <p:spPr>
          <a:xfrm>
            <a:off x="3549316" y="665384"/>
            <a:ext cx="3272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User’s secret symmetric key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0544026-5237-DDBF-D6D4-A0BA66EC734B}"/>
              </a:ext>
            </a:extLst>
          </p:cNvPr>
          <p:cNvCxnSpPr/>
          <p:nvPr/>
        </p:nvCxnSpPr>
        <p:spPr>
          <a:xfrm>
            <a:off x="1937084" y="2310063"/>
            <a:ext cx="618423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484A9F2-7651-FDF3-8FCB-ECA42EB7F81F}"/>
              </a:ext>
            </a:extLst>
          </p:cNvPr>
          <p:cNvSpPr txBox="1"/>
          <p:nvPr/>
        </p:nvSpPr>
        <p:spPr>
          <a:xfrm>
            <a:off x="4728411" y="1858879"/>
            <a:ext cx="2093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Uid</a:t>
            </a:r>
            <a:r>
              <a:rPr lang="en-US" dirty="0"/>
              <a:t> + Timestamp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8BB6D0-8570-FE30-7DA8-172737EBDA8F}"/>
              </a:ext>
            </a:extLst>
          </p:cNvPr>
          <p:cNvSpPr txBox="1"/>
          <p:nvPr/>
        </p:nvSpPr>
        <p:spPr>
          <a:xfrm>
            <a:off x="10062410" y="1858879"/>
            <a:ext cx="18247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Looks up username and gets Private Key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AB9518A-E946-3DA3-026D-69EFEAD031AE}"/>
              </a:ext>
            </a:extLst>
          </p:cNvPr>
          <p:cNvCxnSpPr>
            <a:cxnSpLocks/>
          </p:cNvCxnSpPr>
          <p:nvPr/>
        </p:nvCxnSpPr>
        <p:spPr>
          <a:xfrm flipH="1">
            <a:off x="1937084" y="2609483"/>
            <a:ext cx="618423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F0D6B85-B210-9CC9-1157-2E631C398881}"/>
              </a:ext>
            </a:extLst>
          </p:cNvPr>
          <p:cNvSpPr txBox="1"/>
          <p:nvPr/>
        </p:nvSpPr>
        <p:spPr>
          <a:xfrm>
            <a:off x="4617118" y="2696897"/>
            <a:ext cx="628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{</a:t>
            </a:r>
            <a:r>
              <a:rPr lang="en-US" err="1"/>
              <a:t>K</a:t>
            </a:r>
            <a:r>
              <a:rPr lang="en-US" baseline="-25000" err="1"/>
              <a:t>u,t</a:t>
            </a:r>
            <a:r>
              <a:rPr lang="en-US"/>
              <a:t>}</a:t>
            </a:r>
            <a:r>
              <a:rPr lang="en-US" baseline="-25000"/>
              <a:t> 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BAC7838-86CD-556A-D0F4-7A3FA071947A}"/>
              </a:ext>
            </a:extLst>
          </p:cNvPr>
          <p:cNvSpPr txBox="1"/>
          <p:nvPr/>
        </p:nvSpPr>
        <p:spPr>
          <a:xfrm>
            <a:off x="5077327" y="2825597"/>
            <a:ext cx="409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K</a:t>
            </a:r>
            <a:r>
              <a:rPr lang="en-US" baseline="-25000"/>
              <a:t>u 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365102B-FC01-ACAE-D62B-0DA7EFA4B7B8}"/>
              </a:ext>
            </a:extLst>
          </p:cNvPr>
          <p:cNvSpPr txBox="1"/>
          <p:nvPr/>
        </p:nvSpPr>
        <p:spPr>
          <a:xfrm>
            <a:off x="2683042" y="3392906"/>
            <a:ext cx="6184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The authentication Server  will generate a new symmetric key </a:t>
            </a:r>
            <a:r>
              <a:rPr lang="en-US" err="1"/>
              <a:t>K</a:t>
            </a:r>
            <a:r>
              <a:rPr lang="en-US" baseline="-25000" err="1"/>
              <a:t>u,t</a:t>
            </a:r>
            <a:r>
              <a:rPr lang="en-US"/>
              <a:t> and encrypts it with user secret Key K</a:t>
            </a:r>
            <a:r>
              <a:rPr lang="en-US" baseline="-25000"/>
              <a:t>u </a:t>
            </a:r>
          </a:p>
        </p:txBody>
      </p:sp>
    </p:spTree>
    <p:extLst>
      <p:ext uri="{BB962C8B-B14F-4D97-AF65-F5344CB8AC3E}">
        <p14:creationId xmlns:p14="http://schemas.microsoft.com/office/powerpoint/2010/main" val="975610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85F93-FFA7-BB6B-6396-A82A34228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9D83341-BC0B-C288-A4AA-0BA07B5FBC85}"/>
              </a:ext>
            </a:extLst>
          </p:cNvPr>
          <p:cNvSpPr/>
          <p:nvPr/>
        </p:nvSpPr>
        <p:spPr>
          <a:xfrm>
            <a:off x="1094874" y="336884"/>
            <a:ext cx="1588168" cy="119112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U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EC3146-7D43-5D00-5CC9-687469A089A8}"/>
              </a:ext>
            </a:extLst>
          </p:cNvPr>
          <p:cNvSpPr txBox="1"/>
          <p:nvPr/>
        </p:nvSpPr>
        <p:spPr>
          <a:xfrm>
            <a:off x="2057400" y="1034716"/>
            <a:ext cx="421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K</a:t>
            </a:r>
            <a:r>
              <a:rPr lang="en-US" baseline="-25000">
                <a:solidFill>
                  <a:schemeClr val="bg1"/>
                </a:solidFill>
              </a:rPr>
              <a:t>u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3F89E50-28C1-BBBC-A423-515BF5CEFCD7}"/>
              </a:ext>
            </a:extLst>
          </p:cNvPr>
          <p:cNvCxnSpPr>
            <a:stCxn id="4" idx="2"/>
          </p:cNvCxnSpPr>
          <p:nvPr/>
        </p:nvCxnSpPr>
        <p:spPr>
          <a:xfrm>
            <a:off x="1888958" y="1528011"/>
            <a:ext cx="48126" cy="49449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DA10BC90-2856-D771-B270-84D154097335}"/>
              </a:ext>
            </a:extLst>
          </p:cNvPr>
          <p:cNvSpPr/>
          <p:nvPr/>
        </p:nvSpPr>
        <p:spPr>
          <a:xfrm>
            <a:off x="8297779" y="1858879"/>
            <a:ext cx="1588168" cy="119112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0ECA4B-010A-CB8E-2C2F-59BA5234D3CC}"/>
              </a:ext>
            </a:extLst>
          </p:cNvPr>
          <p:cNvSpPr txBox="1"/>
          <p:nvPr/>
        </p:nvSpPr>
        <p:spPr>
          <a:xfrm>
            <a:off x="3049003" y="665384"/>
            <a:ext cx="5003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K</a:t>
            </a:r>
            <a:r>
              <a:rPr lang="en-US" baseline="-25000"/>
              <a:t>u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6F1486-B8E4-8259-5B71-EDEC1A2498A2}"/>
              </a:ext>
            </a:extLst>
          </p:cNvPr>
          <p:cNvSpPr txBox="1"/>
          <p:nvPr/>
        </p:nvSpPr>
        <p:spPr>
          <a:xfrm>
            <a:off x="3549316" y="665384"/>
            <a:ext cx="3272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User’s secret symmetric key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AC4548C-95B1-3DC8-87C4-81879A31E96F}"/>
              </a:ext>
            </a:extLst>
          </p:cNvPr>
          <p:cNvCxnSpPr/>
          <p:nvPr/>
        </p:nvCxnSpPr>
        <p:spPr>
          <a:xfrm>
            <a:off x="1937084" y="2310063"/>
            <a:ext cx="618423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1534EE3-1C15-1F60-EAEF-BE75292544E2}"/>
              </a:ext>
            </a:extLst>
          </p:cNvPr>
          <p:cNvSpPr txBox="1"/>
          <p:nvPr/>
        </p:nvSpPr>
        <p:spPr>
          <a:xfrm>
            <a:off x="4728411" y="1858879"/>
            <a:ext cx="1215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err="1"/>
              <a:t>Uid</a:t>
            </a:r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395ED9-8004-5552-0A95-1EEAAC524215}"/>
              </a:ext>
            </a:extLst>
          </p:cNvPr>
          <p:cNvSpPr txBox="1"/>
          <p:nvPr/>
        </p:nvSpPr>
        <p:spPr>
          <a:xfrm>
            <a:off x="10062410" y="1858879"/>
            <a:ext cx="18247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Looks up username and gets Private Key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D5A7A00-609A-5185-1F87-1B91442A6296}"/>
              </a:ext>
            </a:extLst>
          </p:cNvPr>
          <p:cNvCxnSpPr>
            <a:cxnSpLocks/>
          </p:cNvCxnSpPr>
          <p:nvPr/>
        </p:nvCxnSpPr>
        <p:spPr>
          <a:xfrm flipH="1">
            <a:off x="1937084" y="2609483"/>
            <a:ext cx="618423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F6A9DA7E-2959-B813-9DE1-3EDDE43DADDC}"/>
              </a:ext>
            </a:extLst>
          </p:cNvPr>
          <p:cNvSpPr txBox="1"/>
          <p:nvPr/>
        </p:nvSpPr>
        <p:spPr>
          <a:xfrm>
            <a:off x="4617118" y="2696897"/>
            <a:ext cx="628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{</a:t>
            </a:r>
            <a:r>
              <a:rPr lang="en-US" err="1"/>
              <a:t>K</a:t>
            </a:r>
            <a:r>
              <a:rPr lang="en-US" baseline="-25000" err="1"/>
              <a:t>u,t</a:t>
            </a:r>
            <a:r>
              <a:rPr lang="en-US"/>
              <a:t>}</a:t>
            </a:r>
            <a:r>
              <a:rPr lang="en-US" baseline="-25000"/>
              <a:t> 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AB5357E-5DD5-7526-6609-7021054EFF11}"/>
              </a:ext>
            </a:extLst>
          </p:cNvPr>
          <p:cNvSpPr txBox="1"/>
          <p:nvPr/>
        </p:nvSpPr>
        <p:spPr>
          <a:xfrm>
            <a:off x="5077327" y="2825597"/>
            <a:ext cx="409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K</a:t>
            </a:r>
            <a:r>
              <a:rPr lang="en-US" baseline="-25000"/>
              <a:t>u 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849B171-9CB3-FB83-D739-50108686B626}"/>
              </a:ext>
            </a:extLst>
          </p:cNvPr>
          <p:cNvSpPr txBox="1"/>
          <p:nvPr/>
        </p:nvSpPr>
        <p:spPr>
          <a:xfrm>
            <a:off x="2683042" y="3392906"/>
            <a:ext cx="61842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The ticket granting service will also need a copy of symmetric key so the authentication server  Generate a Ticket Granting Ticket that contain the newly generated key but encrypted with Ticket Granting Services </a:t>
            </a:r>
            <a:r>
              <a:rPr lang="en-US" err="1"/>
              <a:t>semetric</a:t>
            </a:r>
            <a:r>
              <a:rPr lang="en-US"/>
              <a:t> key. </a:t>
            </a:r>
            <a:endParaRPr lang="en-US" baseline="-250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56D0A8-C17F-FF14-06A0-A5373BFD48C3}"/>
              </a:ext>
            </a:extLst>
          </p:cNvPr>
          <p:cNvSpPr txBox="1"/>
          <p:nvPr/>
        </p:nvSpPr>
        <p:spPr>
          <a:xfrm>
            <a:off x="5339015" y="2722784"/>
            <a:ext cx="60939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+ TGT: {</a:t>
            </a:r>
            <a:r>
              <a:rPr lang="en-US" err="1"/>
              <a:t>K</a:t>
            </a:r>
            <a:r>
              <a:rPr lang="en-US" baseline="-25000" err="1"/>
              <a:t>u,t</a:t>
            </a:r>
            <a:r>
              <a:rPr lang="en-US"/>
              <a:t>}</a:t>
            </a:r>
            <a:r>
              <a:rPr lang="en-US" baseline="-25000"/>
              <a:t>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44C234-5916-5983-E6B9-DDC8F3841655}"/>
              </a:ext>
            </a:extLst>
          </p:cNvPr>
          <p:cNvSpPr txBox="1"/>
          <p:nvPr/>
        </p:nvSpPr>
        <p:spPr>
          <a:xfrm>
            <a:off x="6409321" y="2916202"/>
            <a:ext cx="409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K</a:t>
            </a:r>
            <a:r>
              <a:rPr lang="en-US" baseline="-25000"/>
              <a:t>t  </a:t>
            </a:r>
          </a:p>
        </p:txBody>
      </p:sp>
    </p:spTree>
    <p:extLst>
      <p:ext uri="{BB962C8B-B14F-4D97-AF65-F5344CB8AC3E}">
        <p14:creationId xmlns:p14="http://schemas.microsoft.com/office/powerpoint/2010/main" val="3043001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2684A-35C7-681D-7385-5D826632A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5C31A46-99D3-C78A-1CF2-772858F49D81}"/>
              </a:ext>
            </a:extLst>
          </p:cNvPr>
          <p:cNvSpPr/>
          <p:nvPr/>
        </p:nvSpPr>
        <p:spPr>
          <a:xfrm>
            <a:off x="1094874" y="336884"/>
            <a:ext cx="1588168" cy="119112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U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4326F7-2092-40D3-5E40-077CD8D5E779}"/>
              </a:ext>
            </a:extLst>
          </p:cNvPr>
          <p:cNvSpPr txBox="1"/>
          <p:nvPr/>
        </p:nvSpPr>
        <p:spPr>
          <a:xfrm>
            <a:off x="2057400" y="1034716"/>
            <a:ext cx="421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K</a:t>
            </a:r>
            <a:r>
              <a:rPr lang="en-US" baseline="-25000">
                <a:solidFill>
                  <a:schemeClr val="bg1"/>
                </a:solidFill>
              </a:rPr>
              <a:t>u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6CF138A-247E-6D87-8878-DCE7A422BEFE}"/>
              </a:ext>
            </a:extLst>
          </p:cNvPr>
          <p:cNvCxnSpPr>
            <a:stCxn id="4" idx="2"/>
          </p:cNvCxnSpPr>
          <p:nvPr/>
        </p:nvCxnSpPr>
        <p:spPr>
          <a:xfrm>
            <a:off x="1888958" y="1528011"/>
            <a:ext cx="48126" cy="49449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1E49331A-5207-01FC-B0D8-5F52C634C132}"/>
              </a:ext>
            </a:extLst>
          </p:cNvPr>
          <p:cNvSpPr/>
          <p:nvPr/>
        </p:nvSpPr>
        <p:spPr>
          <a:xfrm>
            <a:off x="8297779" y="1858879"/>
            <a:ext cx="1588168" cy="119112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5EE98D-EE76-D1D3-AA6D-E954454E7A60}"/>
              </a:ext>
            </a:extLst>
          </p:cNvPr>
          <p:cNvSpPr txBox="1"/>
          <p:nvPr/>
        </p:nvSpPr>
        <p:spPr>
          <a:xfrm>
            <a:off x="3049003" y="665384"/>
            <a:ext cx="5003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K</a:t>
            </a:r>
            <a:r>
              <a:rPr lang="en-US" baseline="-25000"/>
              <a:t>u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76A56C-E2F8-2110-932C-D8CBD4DC733C}"/>
              </a:ext>
            </a:extLst>
          </p:cNvPr>
          <p:cNvSpPr txBox="1"/>
          <p:nvPr/>
        </p:nvSpPr>
        <p:spPr>
          <a:xfrm>
            <a:off x="3549316" y="665384"/>
            <a:ext cx="3272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User’s secret symmetric key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3940D69-049C-ECC8-95BA-4C00CD812C31}"/>
              </a:ext>
            </a:extLst>
          </p:cNvPr>
          <p:cNvCxnSpPr/>
          <p:nvPr/>
        </p:nvCxnSpPr>
        <p:spPr>
          <a:xfrm>
            <a:off x="1937084" y="2310063"/>
            <a:ext cx="618423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743F5E2-3688-62BA-C02D-B4F0246711A6}"/>
              </a:ext>
            </a:extLst>
          </p:cNvPr>
          <p:cNvSpPr txBox="1"/>
          <p:nvPr/>
        </p:nvSpPr>
        <p:spPr>
          <a:xfrm>
            <a:off x="4728411" y="1858879"/>
            <a:ext cx="1215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err="1"/>
              <a:t>Uid</a:t>
            </a:r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E274A75-3298-5182-D3DB-61326A5BA05C}"/>
              </a:ext>
            </a:extLst>
          </p:cNvPr>
          <p:cNvSpPr txBox="1"/>
          <p:nvPr/>
        </p:nvSpPr>
        <p:spPr>
          <a:xfrm>
            <a:off x="10062410" y="1858879"/>
            <a:ext cx="18247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Looks up username and gets Private Key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59254C6-92F4-C1B7-1637-2040BC085A2D}"/>
              </a:ext>
            </a:extLst>
          </p:cNvPr>
          <p:cNvCxnSpPr>
            <a:cxnSpLocks/>
          </p:cNvCxnSpPr>
          <p:nvPr/>
        </p:nvCxnSpPr>
        <p:spPr>
          <a:xfrm flipH="1">
            <a:off x="1937084" y="2609483"/>
            <a:ext cx="618423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FFAA0E45-BC56-C8DB-D047-0B7AD54C5257}"/>
              </a:ext>
            </a:extLst>
          </p:cNvPr>
          <p:cNvSpPr txBox="1"/>
          <p:nvPr/>
        </p:nvSpPr>
        <p:spPr>
          <a:xfrm>
            <a:off x="4617118" y="2696897"/>
            <a:ext cx="628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{</a:t>
            </a:r>
            <a:r>
              <a:rPr lang="en-US" err="1"/>
              <a:t>K</a:t>
            </a:r>
            <a:r>
              <a:rPr lang="en-US" baseline="-25000" err="1"/>
              <a:t>u,t</a:t>
            </a:r>
            <a:r>
              <a:rPr lang="en-US"/>
              <a:t>}</a:t>
            </a:r>
            <a:r>
              <a:rPr lang="en-US" baseline="-25000"/>
              <a:t> 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CAC10F1-9517-0D04-9712-7F2F43AB0D31}"/>
              </a:ext>
            </a:extLst>
          </p:cNvPr>
          <p:cNvSpPr txBox="1"/>
          <p:nvPr/>
        </p:nvSpPr>
        <p:spPr>
          <a:xfrm>
            <a:off x="5077327" y="2825597"/>
            <a:ext cx="409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K</a:t>
            </a:r>
            <a:r>
              <a:rPr lang="en-US" baseline="-25000"/>
              <a:t>u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A5F629-47BE-D384-6A53-0904E5ED10DC}"/>
              </a:ext>
            </a:extLst>
          </p:cNvPr>
          <p:cNvSpPr txBox="1"/>
          <p:nvPr/>
        </p:nvSpPr>
        <p:spPr>
          <a:xfrm>
            <a:off x="5339015" y="2722784"/>
            <a:ext cx="14793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+ TGT: {</a:t>
            </a:r>
            <a:r>
              <a:rPr lang="en-US" err="1"/>
              <a:t>K</a:t>
            </a:r>
            <a:r>
              <a:rPr lang="en-US" baseline="-25000" err="1"/>
              <a:t>u,t</a:t>
            </a:r>
            <a:r>
              <a:rPr lang="en-US"/>
              <a:t>}</a:t>
            </a:r>
            <a:r>
              <a:rPr lang="en-US" baseline="-25000"/>
              <a:t>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6F1DB2-4FF2-4F5D-5EF2-10B5E9B58D7A}"/>
              </a:ext>
            </a:extLst>
          </p:cNvPr>
          <p:cNvSpPr txBox="1"/>
          <p:nvPr/>
        </p:nvSpPr>
        <p:spPr>
          <a:xfrm>
            <a:off x="6409321" y="2916202"/>
            <a:ext cx="409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K</a:t>
            </a:r>
            <a:r>
              <a:rPr lang="en-US" baseline="-25000"/>
              <a:t>t 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24890BD-4B13-D1DF-BF32-36423F889C06}"/>
              </a:ext>
            </a:extLst>
          </p:cNvPr>
          <p:cNvSpPr/>
          <p:nvPr/>
        </p:nvSpPr>
        <p:spPr>
          <a:xfrm>
            <a:off x="8297779" y="3795965"/>
            <a:ext cx="1588168" cy="119112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1BA880-1DE3-10DA-BF1E-FE1D39890AC8}"/>
              </a:ext>
            </a:extLst>
          </p:cNvPr>
          <p:cNvSpPr txBox="1"/>
          <p:nvPr/>
        </p:nvSpPr>
        <p:spPr>
          <a:xfrm>
            <a:off x="9268826" y="4476297"/>
            <a:ext cx="409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K</a:t>
            </a:r>
            <a:r>
              <a:rPr lang="en-US" baseline="-25000">
                <a:solidFill>
                  <a:schemeClr val="bg1"/>
                </a:solidFill>
              </a:rPr>
              <a:t>t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45C86A-2951-D006-E963-F1D0E20C75BB}"/>
              </a:ext>
            </a:extLst>
          </p:cNvPr>
          <p:cNvSpPr txBox="1"/>
          <p:nvPr/>
        </p:nvSpPr>
        <p:spPr>
          <a:xfrm>
            <a:off x="10070432" y="3829689"/>
            <a:ext cx="18247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Ticket Granting Service (TGS)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9DE764A-CE8D-C204-F2BC-F47F4D5C277C}"/>
              </a:ext>
            </a:extLst>
          </p:cNvPr>
          <p:cNvCxnSpPr/>
          <p:nvPr/>
        </p:nvCxnSpPr>
        <p:spPr>
          <a:xfrm>
            <a:off x="2057400" y="4291809"/>
            <a:ext cx="618423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3C346AB-FB6E-6051-0EA1-15A05103480A}"/>
              </a:ext>
            </a:extLst>
          </p:cNvPr>
          <p:cNvSpPr txBox="1"/>
          <p:nvPr/>
        </p:nvSpPr>
        <p:spPr>
          <a:xfrm>
            <a:off x="4614361" y="3677150"/>
            <a:ext cx="628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{F}</a:t>
            </a:r>
            <a:r>
              <a:rPr lang="en-US" baseline="-25000"/>
              <a:t> 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AD033EA-D763-31D5-8EF6-239CD41E31E2}"/>
              </a:ext>
            </a:extLst>
          </p:cNvPr>
          <p:cNvSpPr txBox="1"/>
          <p:nvPr/>
        </p:nvSpPr>
        <p:spPr>
          <a:xfrm>
            <a:off x="4942220" y="3805850"/>
            <a:ext cx="628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K</a:t>
            </a:r>
            <a:r>
              <a:rPr lang="en-US" baseline="-25000"/>
              <a:t>u, t 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8E1F204-A668-47D3-6C8A-F77889D6FB01}"/>
              </a:ext>
            </a:extLst>
          </p:cNvPr>
          <p:cNvSpPr txBox="1"/>
          <p:nvPr/>
        </p:nvSpPr>
        <p:spPr>
          <a:xfrm>
            <a:off x="5203909" y="3703037"/>
            <a:ext cx="14793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+ TGT: {</a:t>
            </a:r>
            <a:r>
              <a:rPr lang="en-US" err="1"/>
              <a:t>K</a:t>
            </a:r>
            <a:r>
              <a:rPr lang="en-US" baseline="-25000" err="1"/>
              <a:t>u,t</a:t>
            </a:r>
            <a:r>
              <a:rPr lang="en-US"/>
              <a:t>}</a:t>
            </a:r>
            <a:r>
              <a:rPr lang="en-US" baseline="-25000"/>
              <a:t> 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0D2E88E-B52B-FDE2-22B9-A43C7BD896EF}"/>
              </a:ext>
            </a:extLst>
          </p:cNvPr>
          <p:cNvSpPr txBox="1"/>
          <p:nvPr/>
        </p:nvSpPr>
        <p:spPr>
          <a:xfrm>
            <a:off x="6274215" y="3896455"/>
            <a:ext cx="409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K</a:t>
            </a:r>
            <a:r>
              <a:rPr lang="en-US" baseline="-25000"/>
              <a:t>t  </a:t>
            </a:r>
          </a:p>
        </p:txBody>
      </p:sp>
    </p:spTree>
    <p:extLst>
      <p:ext uri="{BB962C8B-B14F-4D97-AF65-F5344CB8AC3E}">
        <p14:creationId xmlns:p14="http://schemas.microsoft.com/office/powerpoint/2010/main" val="2644103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1BF5E-50D2-0866-581E-8CB76231B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96658A0-3F54-9FB1-4F39-15B4F8C3D4C2}"/>
              </a:ext>
            </a:extLst>
          </p:cNvPr>
          <p:cNvSpPr/>
          <p:nvPr/>
        </p:nvSpPr>
        <p:spPr>
          <a:xfrm>
            <a:off x="1094874" y="336884"/>
            <a:ext cx="1588168" cy="119112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U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5AA8B8-150C-3C34-A7E0-DF536A066C65}"/>
              </a:ext>
            </a:extLst>
          </p:cNvPr>
          <p:cNvSpPr txBox="1"/>
          <p:nvPr/>
        </p:nvSpPr>
        <p:spPr>
          <a:xfrm>
            <a:off x="2057400" y="1034716"/>
            <a:ext cx="421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K</a:t>
            </a:r>
            <a:r>
              <a:rPr lang="en-US" baseline="-25000">
                <a:solidFill>
                  <a:schemeClr val="bg1"/>
                </a:solidFill>
              </a:rPr>
              <a:t>u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36D6D67-72C7-5751-CE46-B1CDAC7CF1A9}"/>
              </a:ext>
            </a:extLst>
          </p:cNvPr>
          <p:cNvCxnSpPr>
            <a:stCxn id="4" idx="2"/>
          </p:cNvCxnSpPr>
          <p:nvPr/>
        </p:nvCxnSpPr>
        <p:spPr>
          <a:xfrm>
            <a:off x="1888958" y="1528011"/>
            <a:ext cx="48126" cy="49449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DB30F3AE-82C5-32CC-8717-0D376982193F}"/>
              </a:ext>
            </a:extLst>
          </p:cNvPr>
          <p:cNvSpPr/>
          <p:nvPr/>
        </p:nvSpPr>
        <p:spPr>
          <a:xfrm>
            <a:off x="8297779" y="1858879"/>
            <a:ext cx="1588168" cy="119112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62A266-AC71-5BF1-8AFD-B6E07F8D52D0}"/>
              </a:ext>
            </a:extLst>
          </p:cNvPr>
          <p:cNvSpPr txBox="1"/>
          <p:nvPr/>
        </p:nvSpPr>
        <p:spPr>
          <a:xfrm>
            <a:off x="3049003" y="665384"/>
            <a:ext cx="5003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K</a:t>
            </a:r>
            <a:r>
              <a:rPr lang="en-US" baseline="-25000"/>
              <a:t>u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F2AD7D-5C3F-EC34-7F06-A1961B4DEE2F}"/>
              </a:ext>
            </a:extLst>
          </p:cNvPr>
          <p:cNvSpPr txBox="1"/>
          <p:nvPr/>
        </p:nvSpPr>
        <p:spPr>
          <a:xfrm>
            <a:off x="3549316" y="665384"/>
            <a:ext cx="3272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User’s secret symmetric key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CB7B03E-A458-F51F-6E41-26CCE7DE1C7C}"/>
              </a:ext>
            </a:extLst>
          </p:cNvPr>
          <p:cNvCxnSpPr/>
          <p:nvPr/>
        </p:nvCxnSpPr>
        <p:spPr>
          <a:xfrm>
            <a:off x="1937084" y="2310063"/>
            <a:ext cx="618423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FB1A754-E764-4C5F-16AC-BDDB5B494A7B}"/>
              </a:ext>
            </a:extLst>
          </p:cNvPr>
          <p:cNvSpPr txBox="1"/>
          <p:nvPr/>
        </p:nvSpPr>
        <p:spPr>
          <a:xfrm>
            <a:off x="4728411" y="1858879"/>
            <a:ext cx="1215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err="1"/>
              <a:t>Uid</a:t>
            </a:r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44DD50-D347-0BF7-95C3-CCEDEB74CEC2}"/>
              </a:ext>
            </a:extLst>
          </p:cNvPr>
          <p:cNvSpPr txBox="1"/>
          <p:nvPr/>
        </p:nvSpPr>
        <p:spPr>
          <a:xfrm>
            <a:off x="10062410" y="1858879"/>
            <a:ext cx="18247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Looks up username and gets Private Key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F53651D-30E6-67EE-E3DA-929BE4DC7E12}"/>
              </a:ext>
            </a:extLst>
          </p:cNvPr>
          <p:cNvCxnSpPr>
            <a:cxnSpLocks/>
          </p:cNvCxnSpPr>
          <p:nvPr/>
        </p:nvCxnSpPr>
        <p:spPr>
          <a:xfrm flipH="1">
            <a:off x="1937084" y="2609483"/>
            <a:ext cx="618423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B745CF2B-E655-23D4-EA1D-F2076EDE18D1}"/>
              </a:ext>
            </a:extLst>
          </p:cNvPr>
          <p:cNvSpPr txBox="1"/>
          <p:nvPr/>
        </p:nvSpPr>
        <p:spPr>
          <a:xfrm>
            <a:off x="4617118" y="2696897"/>
            <a:ext cx="628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{</a:t>
            </a:r>
            <a:r>
              <a:rPr lang="en-US" err="1"/>
              <a:t>K</a:t>
            </a:r>
            <a:r>
              <a:rPr lang="en-US" baseline="-25000" err="1"/>
              <a:t>u,t</a:t>
            </a:r>
            <a:r>
              <a:rPr lang="en-US"/>
              <a:t>}</a:t>
            </a:r>
            <a:r>
              <a:rPr lang="en-US" baseline="-25000"/>
              <a:t> 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9262766-2D13-A0A9-E880-4EB512DF8491}"/>
              </a:ext>
            </a:extLst>
          </p:cNvPr>
          <p:cNvSpPr txBox="1"/>
          <p:nvPr/>
        </p:nvSpPr>
        <p:spPr>
          <a:xfrm>
            <a:off x="5077327" y="2825597"/>
            <a:ext cx="409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K</a:t>
            </a:r>
            <a:r>
              <a:rPr lang="en-US" baseline="-25000"/>
              <a:t>u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C3CD3C-0D4F-790C-DBCA-900D48D78134}"/>
              </a:ext>
            </a:extLst>
          </p:cNvPr>
          <p:cNvSpPr txBox="1"/>
          <p:nvPr/>
        </p:nvSpPr>
        <p:spPr>
          <a:xfrm>
            <a:off x="5339015" y="2722784"/>
            <a:ext cx="14793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+ TGT: {</a:t>
            </a:r>
            <a:r>
              <a:rPr lang="en-US" err="1"/>
              <a:t>K</a:t>
            </a:r>
            <a:r>
              <a:rPr lang="en-US" baseline="-25000" err="1"/>
              <a:t>u,t</a:t>
            </a:r>
            <a:r>
              <a:rPr lang="en-US"/>
              <a:t>}</a:t>
            </a:r>
            <a:r>
              <a:rPr lang="en-US" baseline="-25000"/>
              <a:t>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42B882-8718-B84F-71AA-07DE2BCA47B4}"/>
              </a:ext>
            </a:extLst>
          </p:cNvPr>
          <p:cNvSpPr txBox="1"/>
          <p:nvPr/>
        </p:nvSpPr>
        <p:spPr>
          <a:xfrm>
            <a:off x="6409321" y="2916202"/>
            <a:ext cx="409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K</a:t>
            </a:r>
            <a:r>
              <a:rPr lang="en-US" baseline="-25000"/>
              <a:t>t 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FDE9A5D-0B26-5B96-2D28-A329DC034FDF}"/>
              </a:ext>
            </a:extLst>
          </p:cNvPr>
          <p:cNvSpPr/>
          <p:nvPr/>
        </p:nvSpPr>
        <p:spPr>
          <a:xfrm>
            <a:off x="8297779" y="3795965"/>
            <a:ext cx="1588168" cy="119112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D8967F-F92B-3E04-B997-F69D3B7EB9B7}"/>
              </a:ext>
            </a:extLst>
          </p:cNvPr>
          <p:cNvSpPr txBox="1"/>
          <p:nvPr/>
        </p:nvSpPr>
        <p:spPr>
          <a:xfrm>
            <a:off x="9268826" y="4476297"/>
            <a:ext cx="409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K</a:t>
            </a:r>
            <a:r>
              <a:rPr lang="en-US" baseline="-25000">
                <a:solidFill>
                  <a:schemeClr val="bg1"/>
                </a:solidFill>
              </a:rPr>
              <a:t>t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70777C-016C-8C62-6454-A7CC74848CF9}"/>
              </a:ext>
            </a:extLst>
          </p:cNvPr>
          <p:cNvSpPr txBox="1"/>
          <p:nvPr/>
        </p:nvSpPr>
        <p:spPr>
          <a:xfrm>
            <a:off x="10070432" y="3829689"/>
            <a:ext cx="18247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Ticket Granting Service (TGS)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7F29DE8-9DD2-A242-B498-6660EDF0789E}"/>
              </a:ext>
            </a:extLst>
          </p:cNvPr>
          <p:cNvCxnSpPr/>
          <p:nvPr/>
        </p:nvCxnSpPr>
        <p:spPr>
          <a:xfrm>
            <a:off x="2057400" y="4291809"/>
            <a:ext cx="618423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C9AC5ED0-7509-858D-3DA0-4C828D78F155}"/>
              </a:ext>
            </a:extLst>
          </p:cNvPr>
          <p:cNvSpPr txBox="1"/>
          <p:nvPr/>
        </p:nvSpPr>
        <p:spPr>
          <a:xfrm>
            <a:off x="4614361" y="3677150"/>
            <a:ext cx="628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{F}</a:t>
            </a:r>
            <a:r>
              <a:rPr lang="en-US" baseline="-25000"/>
              <a:t> 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08ABF0A-7231-BA33-1C9A-0DEF601680E9}"/>
              </a:ext>
            </a:extLst>
          </p:cNvPr>
          <p:cNvSpPr txBox="1"/>
          <p:nvPr/>
        </p:nvSpPr>
        <p:spPr>
          <a:xfrm>
            <a:off x="4942220" y="3805850"/>
            <a:ext cx="628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K</a:t>
            </a:r>
            <a:r>
              <a:rPr lang="en-US" baseline="-25000" dirty="0"/>
              <a:t>u, t 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45015BE-47F7-38CD-8734-655D96074199}"/>
              </a:ext>
            </a:extLst>
          </p:cNvPr>
          <p:cNvSpPr txBox="1"/>
          <p:nvPr/>
        </p:nvSpPr>
        <p:spPr>
          <a:xfrm>
            <a:off x="5203909" y="3703037"/>
            <a:ext cx="14793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+ TGT: {</a:t>
            </a:r>
            <a:r>
              <a:rPr lang="en-US" dirty="0" err="1"/>
              <a:t>K</a:t>
            </a:r>
            <a:r>
              <a:rPr lang="en-US" baseline="-25000" dirty="0" err="1"/>
              <a:t>u,t</a:t>
            </a:r>
            <a:r>
              <a:rPr lang="en-US" dirty="0"/>
              <a:t>}</a:t>
            </a:r>
            <a:r>
              <a:rPr lang="en-US" baseline="-25000" dirty="0"/>
              <a:t> 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0603A5F-A4EF-2471-1369-31942675D2E2}"/>
              </a:ext>
            </a:extLst>
          </p:cNvPr>
          <p:cNvSpPr txBox="1"/>
          <p:nvPr/>
        </p:nvSpPr>
        <p:spPr>
          <a:xfrm>
            <a:off x="6274215" y="3896455"/>
            <a:ext cx="409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K</a:t>
            </a:r>
            <a:r>
              <a:rPr lang="en-US" baseline="-25000"/>
              <a:t>t 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248E057-B599-7C8B-7B1A-392DCA00F665}"/>
              </a:ext>
            </a:extLst>
          </p:cNvPr>
          <p:cNvCxnSpPr>
            <a:cxnSpLocks/>
          </p:cNvCxnSpPr>
          <p:nvPr/>
        </p:nvCxnSpPr>
        <p:spPr>
          <a:xfrm flipH="1">
            <a:off x="2057400" y="4723031"/>
            <a:ext cx="618423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4EB2F04A-1BEF-C49D-A8F9-97E4436A2AB4}"/>
              </a:ext>
            </a:extLst>
          </p:cNvPr>
          <p:cNvSpPr txBox="1"/>
          <p:nvPr/>
        </p:nvSpPr>
        <p:spPr>
          <a:xfrm>
            <a:off x="4570618" y="4779541"/>
            <a:ext cx="628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{</a:t>
            </a:r>
            <a:r>
              <a:rPr lang="en-US" dirty="0" err="1"/>
              <a:t>K</a:t>
            </a:r>
            <a:r>
              <a:rPr lang="en-US" baseline="-25000" dirty="0" err="1"/>
              <a:t>u,f</a:t>
            </a:r>
            <a:r>
              <a:rPr lang="en-US" dirty="0"/>
              <a:t>}</a:t>
            </a:r>
            <a:r>
              <a:rPr lang="en-US" baseline="-25000" dirty="0"/>
              <a:t> 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41614CA-3A70-36AA-7790-6C51E35AC4BA}"/>
              </a:ext>
            </a:extLst>
          </p:cNvPr>
          <p:cNvSpPr txBox="1"/>
          <p:nvPr/>
        </p:nvSpPr>
        <p:spPr>
          <a:xfrm>
            <a:off x="4981323" y="4894522"/>
            <a:ext cx="628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K</a:t>
            </a:r>
            <a:r>
              <a:rPr lang="en-US" baseline="-25000" dirty="0"/>
              <a:t>u, t 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D97C51C-FC59-8625-6688-67AB202ED6E3}"/>
              </a:ext>
            </a:extLst>
          </p:cNvPr>
          <p:cNvSpPr txBox="1"/>
          <p:nvPr/>
        </p:nvSpPr>
        <p:spPr>
          <a:xfrm>
            <a:off x="5243012" y="4791709"/>
            <a:ext cx="14793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+ ST: {</a:t>
            </a:r>
            <a:r>
              <a:rPr lang="en-US" err="1"/>
              <a:t>K</a:t>
            </a:r>
            <a:r>
              <a:rPr lang="en-US" baseline="-25000" err="1"/>
              <a:t>u,f</a:t>
            </a:r>
            <a:r>
              <a:rPr lang="en-US"/>
              <a:t>}</a:t>
            </a:r>
            <a:r>
              <a:rPr lang="en-US" baseline="-25000"/>
              <a:t> 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94938F3-D899-9845-C4BF-4AC756544476}"/>
              </a:ext>
            </a:extLst>
          </p:cNvPr>
          <p:cNvSpPr txBox="1"/>
          <p:nvPr/>
        </p:nvSpPr>
        <p:spPr>
          <a:xfrm>
            <a:off x="6313318" y="4985127"/>
            <a:ext cx="409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err="1"/>
              <a:t>K</a:t>
            </a:r>
            <a:r>
              <a:rPr lang="en-US" baseline="-25000" err="1"/>
              <a:t>f</a:t>
            </a:r>
            <a:r>
              <a:rPr lang="en-US" baseline="-2500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59276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EAC6F-836C-7A8D-7AD5-6B1752075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FC2648C-9BFF-2B2C-EB71-A7C7425E278D}"/>
              </a:ext>
            </a:extLst>
          </p:cNvPr>
          <p:cNvSpPr/>
          <p:nvPr/>
        </p:nvSpPr>
        <p:spPr>
          <a:xfrm>
            <a:off x="1094874" y="336884"/>
            <a:ext cx="1588168" cy="119112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U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B834CB-8A60-822E-D01F-37B98C436235}"/>
              </a:ext>
            </a:extLst>
          </p:cNvPr>
          <p:cNvSpPr txBox="1"/>
          <p:nvPr/>
        </p:nvSpPr>
        <p:spPr>
          <a:xfrm>
            <a:off x="2057400" y="1034716"/>
            <a:ext cx="421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K</a:t>
            </a:r>
            <a:r>
              <a:rPr lang="en-US" baseline="-25000">
                <a:solidFill>
                  <a:schemeClr val="bg1"/>
                </a:solidFill>
              </a:rPr>
              <a:t>u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A7BAB1C-480B-D62E-C0E1-A9F8F41608EF}"/>
              </a:ext>
            </a:extLst>
          </p:cNvPr>
          <p:cNvCxnSpPr>
            <a:stCxn id="4" idx="2"/>
          </p:cNvCxnSpPr>
          <p:nvPr/>
        </p:nvCxnSpPr>
        <p:spPr>
          <a:xfrm>
            <a:off x="1888958" y="1528011"/>
            <a:ext cx="48126" cy="49449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E721214-A8D1-7FF8-B9C2-CEBE7E09CB09}"/>
              </a:ext>
            </a:extLst>
          </p:cNvPr>
          <p:cNvSpPr txBox="1"/>
          <p:nvPr/>
        </p:nvSpPr>
        <p:spPr>
          <a:xfrm>
            <a:off x="3049003" y="665384"/>
            <a:ext cx="5003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K</a:t>
            </a:r>
            <a:r>
              <a:rPr lang="en-US" baseline="-25000"/>
              <a:t>u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C198F3-7E66-ACA8-C654-93D3CB6858EA}"/>
              </a:ext>
            </a:extLst>
          </p:cNvPr>
          <p:cNvSpPr txBox="1"/>
          <p:nvPr/>
        </p:nvSpPr>
        <p:spPr>
          <a:xfrm>
            <a:off x="3549316" y="665384"/>
            <a:ext cx="3272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User’s secret symmetric key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7FA46ED-3D4A-4326-3880-FE1E340103B2}"/>
              </a:ext>
            </a:extLst>
          </p:cNvPr>
          <p:cNvSpPr/>
          <p:nvPr/>
        </p:nvSpPr>
        <p:spPr>
          <a:xfrm>
            <a:off x="8269204" y="1870506"/>
            <a:ext cx="1588168" cy="119112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1BC407-1284-A1AD-34E2-91013C042DCC}"/>
              </a:ext>
            </a:extLst>
          </p:cNvPr>
          <p:cNvSpPr txBox="1"/>
          <p:nvPr/>
        </p:nvSpPr>
        <p:spPr>
          <a:xfrm>
            <a:off x="9240251" y="2550838"/>
            <a:ext cx="409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K</a:t>
            </a:r>
            <a:r>
              <a:rPr lang="en-US" baseline="-25000">
                <a:solidFill>
                  <a:schemeClr val="bg1"/>
                </a:solidFill>
              </a:rPr>
              <a:t>t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3236E8-F382-33A0-F755-6BC79B0D35DE}"/>
              </a:ext>
            </a:extLst>
          </p:cNvPr>
          <p:cNvSpPr txBox="1"/>
          <p:nvPr/>
        </p:nvSpPr>
        <p:spPr>
          <a:xfrm>
            <a:off x="10041857" y="1904230"/>
            <a:ext cx="18247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Ticket Granting Service (TGS)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42D8D62-C10B-AAF8-8CC0-F5851E886A46}"/>
              </a:ext>
            </a:extLst>
          </p:cNvPr>
          <p:cNvCxnSpPr/>
          <p:nvPr/>
        </p:nvCxnSpPr>
        <p:spPr>
          <a:xfrm>
            <a:off x="2028825" y="2366350"/>
            <a:ext cx="618423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CE7A4017-04F7-8F6E-C605-757BE1CBB8E2}"/>
              </a:ext>
            </a:extLst>
          </p:cNvPr>
          <p:cNvSpPr txBox="1"/>
          <p:nvPr/>
        </p:nvSpPr>
        <p:spPr>
          <a:xfrm>
            <a:off x="4585786" y="1751691"/>
            <a:ext cx="628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{F}</a:t>
            </a:r>
            <a:r>
              <a:rPr lang="en-US" baseline="-25000"/>
              <a:t> 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5E9661E-5B1A-73A1-374E-D46F15E8B124}"/>
              </a:ext>
            </a:extLst>
          </p:cNvPr>
          <p:cNvSpPr txBox="1"/>
          <p:nvPr/>
        </p:nvSpPr>
        <p:spPr>
          <a:xfrm>
            <a:off x="4913645" y="1880391"/>
            <a:ext cx="628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K</a:t>
            </a:r>
            <a:r>
              <a:rPr lang="en-US" baseline="-25000"/>
              <a:t>u, t 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F5E6AE-BAA9-8A71-AB94-AD4C5969EBDD}"/>
              </a:ext>
            </a:extLst>
          </p:cNvPr>
          <p:cNvSpPr txBox="1"/>
          <p:nvPr/>
        </p:nvSpPr>
        <p:spPr>
          <a:xfrm>
            <a:off x="5175334" y="1777578"/>
            <a:ext cx="14793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+ TGT: {</a:t>
            </a:r>
            <a:r>
              <a:rPr lang="en-US" err="1"/>
              <a:t>K</a:t>
            </a:r>
            <a:r>
              <a:rPr lang="en-US" baseline="-25000" err="1"/>
              <a:t>u,t</a:t>
            </a:r>
            <a:r>
              <a:rPr lang="en-US"/>
              <a:t>}</a:t>
            </a:r>
            <a:r>
              <a:rPr lang="en-US" baseline="-25000"/>
              <a:t> 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225AB8B-C7A2-7E02-8828-5ED7675AB74E}"/>
              </a:ext>
            </a:extLst>
          </p:cNvPr>
          <p:cNvSpPr txBox="1"/>
          <p:nvPr/>
        </p:nvSpPr>
        <p:spPr>
          <a:xfrm>
            <a:off x="6245640" y="1970996"/>
            <a:ext cx="409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K</a:t>
            </a:r>
            <a:r>
              <a:rPr lang="en-US" baseline="-25000" dirty="0"/>
              <a:t>t 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9B8F800-AB68-4539-82D8-2BE7A7E810C0}"/>
              </a:ext>
            </a:extLst>
          </p:cNvPr>
          <p:cNvCxnSpPr>
            <a:cxnSpLocks/>
          </p:cNvCxnSpPr>
          <p:nvPr/>
        </p:nvCxnSpPr>
        <p:spPr>
          <a:xfrm flipH="1">
            <a:off x="2028825" y="2797572"/>
            <a:ext cx="618423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EABE0250-5AB6-B6AF-DEE7-3818A2E9DD09}"/>
              </a:ext>
            </a:extLst>
          </p:cNvPr>
          <p:cNvSpPr txBox="1"/>
          <p:nvPr/>
        </p:nvSpPr>
        <p:spPr>
          <a:xfrm>
            <a:off x="4542043" y="2854082"/>
            <a:ext cx="628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{</a:t>
            </a:r>
            <a:r>
              <a:rPr lang="en-US" err="1"/>
              <a:t>K</a:t>
            </a:r>
            <a:r>
              <a:rPr lang="en-US" baseline="-25000" err="1"/>
              <a:t>u</a:t>
            </a:r>
            <a:r>
              <a:rPr lang="en-US" baseline="-25000"/>
              <a:t>,f</a:t>
            </a:r>
            <a:r>
              <a:rPr lang="en-US"/>
              <a:t>}</a:t>
            </a:r>
            <a:r>
              <a:rPr lang="en-US" baseline="-25000"/>
              <a:t> 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0BCD9E8-75FF-2125-34F8-624F391133B6}"/>
              </a:ext>
            </a:extLst>
          </p:cNvPr>
          <p:cNvSpPr txBox="1"/>
          <p:nvPr/>
        </p:nvSpPr>
        <p:spPr>
          <a:xfrm>
            <a:off x="4952748" y="2969063"/>
            <a:ext cx="628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K</a:t>
            </a:r>
            <a:r>
              <a:rPr lang="en-US" baseline="-25000"/>
              <a:t>u, t 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87D00E2-A115-7CE8-9B68-2C7D5D2BEA5B}"/>
              </a:ext>
            </a:extLst>
          </p:cNvPr>
          <p:cNvSpPr txBox="1"/>
          <p:nvPr/>
        </p:nvSpPr>
        <p:spPr>
          <a:xfrm>
            <a:off x="5214437" y="2866250"/>
            <a:ext cx="14793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+ ST: {</a:t>
            </a:r>
            <a:r>
              <a:rPr lang="en-US" err="1"/>
              <a:t>K</a:t>
            </a:r>
            <a:r>
              <a:rPr lang="en-US" baseline="-25000" err="1"/>
              <a:t>u,f</a:t>
            </a:r>
            <a:r>
              <a:rPr lang="en-US"/>
              <a:t>}</a:t>
            </a:r>
            <a:r>
              <a:rPr lang="en-US" baseline="-25000"/>
              <a:t> 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F8EF5A7-F42D-AD3D-BDCB-1C76EB74E640}"/>
              </a:ext>
            </a:extLst>
          </p:cNvPr>
          <p:cNvSpPr txBox="1"/>
          <p:nvPr/>
        </p:nvSpPr>
        <p:spPr>
          <a:xfrm>
            <a:off x="6284743" y="3059668"/>
            <a:ext cx="409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err="1"/>
              <a:t>K</a:t>
            </a:r>
            <a:r>
              <a:rPr lang="en-US" baseline="-25000" err="1"/>
              <a:t>f</a:t>
            </a:r>
            <a:r>
              <a:rPr lang="en-US" baseline="-25000"/>
              <a:t> 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00A13B9-591D-FE1D-BBDD-E60E6AFE411C}"/>
              </a:ext>
            </a:extLst>
          </p:cNvPr>
          <p:cNvSpPr/>
          <p:nvPr/>
        </p:nvSpPr>
        <p:spPr>
          <a:xfrm>
            <a:off x="8269204" y="4307440"/>
            <a:ext cx="1588168" cy="119112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F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FD84A5B-7784-F7DA-AB75-8D2E96BD8CED}"/>
              </a:ext>
            </a:extLst>
          </p:cNvPr>
          <p:cNvSpPr txBox="1"/>
          <p:nvPr/>
        </p:nvSpPr>
        <p:spPr>
          <a:xfrm>
            <a:off x="9240251" y="4987772"/>
            <a:ext cx="409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err="1">
                <a:solidFill>
                  <a:schemeClr val="bg1"/>
                </a:solidFill>
              </a:rPr>
              <a:t>K</a:t>
            </a:r>
            <a:r>
              <a:rPr lang="en-US" baseline="-25000" err="1">
                <a:solidFill>
                  <a:schemeClr val="bg1"/>
                </a:solidFill>
              </a:rPr>
              <a:t>f</a:t>
            </a:r>
            <a:r>
              <a:rPr lang="en-US" baseline="-25000">
                <a:solidFill>
                  <a:schemeClr val="bg1"/>
                </a:solidFill>
              </a:rPr>
              <a:t> 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FD5E4C3-6481-4C0F-D4E6-03A824F52AA8}"/>
              </a:ext>
            </a:extLst>
          </p:cNvPr>
          <p:cNvSpPr txBox="1"/>
          <p:nvPr/>
        </p:nvSpPr>
        <p:spPr>
          <a:xfrm>
            <a:off x="10041857" y="4341164"/>
            <a:ext cx="1824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File Server (FS)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D325E11-E193-897A-20E1-39565B0EEE2A}"/>
              </a:ext>
            </a:extLst>
          </p:cNvPr>
          <p:cNvCxnSpPr/>
          <p:nvPr/>
        </p:nvCxnSpPr>
        <p:spPr>
          <a:xfrm>
            <a:off x="2028825" y="4803284"/>
            <a:ext cx="618423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A1EEDEBA-234C-E917-117D-448B96887A7E}"/>
              </a:ext>
            </a:extLst>
          </p:cNvPr>
          <p:cNvSpPr txBox="1"/>
          <p:nvPr/>
        </p:nvSpPr>
        <p:spPr>
          <a:xfrm>
            <a:off x="3922798" y="4188625"/>
            <a:ext cx="12916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{Request}</a:t>
            </a:r>
            <a:r>
              <a:rPr lang="en-US" baseline="-25000"/>
              <a:t> 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B1B3738-2590-4BB7-B90F-E6E86DD4E8DE}"/>
              </a:ext>
            </a:extLst>
          </p:cNvPr>
          <p:cNvSpPr txBox="1"/>
          <p:nvPr/>
        </p:nvSpPr>
        <p:spPr>
          <a:xfrm>
            <a:off x="4913645" y="4317325"/>
            <a:ext cx="628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K</a:t>
            </a:r>
            <a:r>
              <a:rPr lang="en-US" baseline="-25000"/>
              <a:t>u, f 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256A448-4B4F-44CC-D2CA-450A8AD99251}"/>
              </a:ext>
            </a:extLst>
          </p:cNvPr>
          <p:cNvSpPr txBox="1"/>
          <p:nvPr/>
        </p:nvSpPr>
        <p:spPr>
          <a:xfrm>
            <a:off x="5280482" y="4214948"/>
            <a:ext cx="14793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+ ST: {</a:t>
            </a:r>
            <a:r>
              <a:rPr lang="en-US" err="1"/>
              <a:t>K</a:t>
            </a:r>
            <a:r>
              <a:rPr lang="en-US" baseline="-25000" err="1"/>
              <a:t>u,f</a:t>
            </a:r>
            <a:r>
              <a:rPr lang="en-US"/>
              <a:t>}</a:t>
            </a:r>
            <a:r>
              <a:rPr lang="en-US" baseline="-25000"/>
              <a:t> 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1A148CE-2156-4D5F-B8AC-5A80EEB3E364}"/>
              </a:ext>
            </a:extLst>
          </p:cNvPr>
          <p:cNvSpPr txBox="1"/>
          <p:nvPr/>
        </p:nvSpPr>
        <p:spPr>
          <a:xfrm>
            <a:off x="6248662" y="4408366"/>
            <a:ext cx="409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K</a:t>
            </a:r>
            <a:r>
              <a:rPr lang="en-US" baseline="-25000" dirty="0" err="1"/>
              <a:t>f</a:t>
            </a:r>
            <a:r>
              <a:rPr lang="en-US" baseline="-25000" dirty="0"/>
              <a:t>  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0FA6704E-95FA-D00A-FF4B-6A5EB6871DF9}"/>
              </a:ext>
            </a:extLst>
          </p:cNvPr>
          <p:cNvCxnSpPr>
            <a:cxnSpLocks/>
          </p:cNvCxnSpPr>
          <p:nvPr/>
        </p:nvCxnSpPr>
        <p:spPr>
          <a:xfrm flipH="1">
            <a:off x="2028825" y="5234506"/>
            <a:ext cx="618423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E969FAD5-E3F9-F908-690E-210450E52936}"/>
              </a:ext>
            </a:extLst>
          </p:cNvPr>
          <p:cNvSpPr txBox="1"/>
          <p:nvPr/>
        </p:nvSpPr>
        <p:spPr>
          <a:xfrm>
            <a:off x="4812881" y="5365940"/>
            <a:ext cx="13363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{Approved}</a:t>
            </a:r>
            <a:r>
              <a:rPr lang="en-US" baseline="-25000"/>
              <a:t> 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94ECEAD-2D0F-8E0D-F381-BB285E43E407}"/>
              </a:ext>
            </a:extLst>
          </p:cNvPr>
          <p:cNvSpPr txBox="1"/>
          <p:nvPr/>
        </p:nvSpPr>
        <p:spPr>
          <a:xfrm>
            <a:off x="5931314" y="5480921"/>
            <a:ext cx="628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K</a:t>
            </a:r>
            <a:r>
              <a:rPr lang="en-US" baseline="-25000"/>
              <a:t>u, f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9B4526-7863-892D-ED22-70A097D4D7BF}"/>
              </a:ext>
            </a:extLst>
          </p:cNvPr>
          <p:cNvSpPr txBox="1"/>
          <p:nvPr/>
        </p:nvSpPr>
        <p:spPr>
          <a:xfrm>
            <a:off x="7246834" y="6084606"/>
            <a:ext cx="3785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K</a:t>
            </a:r>
            <a:r>
              <a:rPr lang="en-US" baseline="-25000" dirty="0" err="1"/>
              <a:t>f</a:t>
            </a:r>
            <a:r>
              <a:rPr lang="en-US" dirty="0"/>
              <a:t> is service key in Active Directory</a:t>
            </a:r>
          </a:p>
        </p:txBody>
      </p:sp>
    </p:spTree>
    <p:extLst>
      <p:ext uri="{BB962C8B-B14F-4D97-AF65-F5344CB8AC3E}">
        <p14:creationId xmlns:p14="http://schemas.microsoft.com/office/powerpoint/2010/main" val="4067955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AE307-6AB4-A880-0C54-94B3CEB1B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203" y="2322112"/>
            <a:ext cx="10515600" cy="1325563"/>
          </a:xfrm>
        </p:spPr>
        <p:txBody>
          <a:bodyPr/>
          <a:lstStyle/>
          <a:p>
            <a:r>
              <a:rPr lang="en-US" dirty="0"/>
              <a:t>Now one more time with Attacks. </a:t>
            </a:r>
          </a:p>
        </p:txBody>
      </p:sp>
    </p:spTree>
    <p:extLst>
      <p:ext uri="{BB962C8B-B14F-4D97-AF65-F5344CB8AC3E}">
        <p14:creationId xmlns:p14="http://schemas.microsoft.com/office/powerpoint/2010/main" val="17292533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E7316-71A4-C4FA-7204-D8C953CD9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979DE88-F3D8-C426-3B0C-237706BD7F67}"/>
              </a:ext>
            </a:extLst>
          </p:cNvPr>
          <p:cNvSpPr/>
          <p:nvPr/>
        </p:nvSpPr>
        <p:spPr>
          <a:xfrm>
            <a:off x="1094874" y="336884"/>
            <a:ext cx="1588168" cy="119112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U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3DE8EA-56C2-BE62-3574-036040CBF513}"/>
              </a:ext>
            </a:extLst>
          </p:cNvPr>
          <p:cNvSpPr txBox="1"/>
          <p:nvPr/>
        </p:nvSpPr>
        <p:spPr>
          <a:xfrm>
            <a:off x="2057400" y="1034716"/>
            <a:ext cx="421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K</a:t>
            </a:r>
            <a:r>
              <a:rPr lang="en-US" baseline="-25000">
                <a:solidFill>
                  <a:schemeClr val="bg1"/>
                </a:solidFill>
              </a:rPr>
              <a:t>u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4A3D35A-BC81-AE2F-28B4-06ABD7CF5043}"/>
              </a:ext>
            </a:extLst>
          </p:cNvPr>
          <p:cNvCxnSpPr>
            <a:stCxn id="4" idx="2"/>
          </p:cNvCxnSpPr>
          <p:nvPr/>
        </p:nvCxnSpPr>
        <p:spPr>
          <a:xfrm>
            <a:off x="1888958" y="1528011"/>
            <a:ext cx="48126" cy="49449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8D20D0E6-EC81-63E0-5D2F-00969B4AAE10}"/>
              </a:ext>
            </a:extLst>
          </p:cNvPr>
          <p:cNvSpPr/>
          <p:nvPr/>
        </p:nvSpPr>
        <p:spPr>
          <a:xfrm>
            <a:off x="8297779" y="1858879"/>
            <a:ext cx="1588168" cy="119112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9AB621-4BDC-8CB3-B4C2-EFA96974E5E5}"/>
              </a:ext>
            </a:extLst>
          </p:cNvPr>
          <p:cNvSpPr txBox="1"/>
          <p:nvPr/>
        </p:nvSpPr>
        <p:spPr>
          <a:xfrm>
            <a:off x="3049003" y="665384"/>
            <a:ext cx="5003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K</a:t>
            </a:r>
            <a:r>
              <a:rPr lang="en-US" baseline="-25000"/>
              <a:t>u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C0D59D-A86D-CABC-77A0-C7F41F3511E1}"/>
              </a:ext>
            </a:extLst>
          </p:cNvPr>
          <p:cNvSpPr txBox="1"/>
          <p:nvPr/>
        </p:nvSpPr>
        <p:spPr>
          <a:xfrm>
            <a:off x="3549316" y="665384"/>
            <a:ext cx="3272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User’s secret symmetric key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86642E9-A431-413E-B3F5-FFFBF483497E}"/>
              </a:ext>
            </a:extLst>
          </p:cNvPr>
          <p:cNvCxnSpPr/>
          <p:nvPr/>
        </p:nvCxnSpPr>
        <p:spPr>
          <a:xfrm>
            <a:off x="1937084" y="2310063"/>
            <a:ext cx="618423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077EA6B-139E-F4BF-E39F-E4BB6F87AB14}"/>
              </a:ext>
            </a:extLst>
          </p:cNvPr>
          <p:cNvSpPr txBox="1"/>
          <p:nvPr/>
        </p:nvSpPr>
        <p:spPr>
          <a:xfrm>
            <a:off x="4728411" y="1858879"/>
            <a:ext cx="2231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Uid</a:t>
            </a:r>
            <a:r>
              <a:rPr lang="en-US" dirty="0"/>
              <a:t> + Timestamp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4FBAF2-7107-8E77-59C9-B327759807C6}"/>
              </a:ext>
            </a:extLst>
          </p:cNvPr>
          <p:cNvSpPr txBox="1"/>
          <p:nvPr/>
        </p:nvSpPr>
        <p:spPr>
          <a:xfrm>
            <a:off x="10062410" y="1858879"/>
            <a:ext cx="18247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Looks up username and gets Private Key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080CB8D-EFA8-53B2-6502-954A066FA74D}"/>
              </a:ext>
            </a:extLst>
          </p:cNvPr>
          <p:cNvCxnSpPr>
            <a:cxnSpLocks/>
          </p:cNvCxnSpPr>
          <p:nvPr/>
        </p:nvCxnSpPr>
        <p:spPr>
          <a:xfrm flipH="1">
            <a:off x="1937084" y="2609483"/>
            <a:ext cx="618423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8C530403-D433-8ACC-6042-6E1861FBDE10}"/>
              </a:ext>
            </a:extLst>
          </p:cNvPr>
          <p:cNvSpPr txBox="1"/>
          <p:nvPr/>
        </p:nvSpPr>
        <p:spPr>
          <a:xfrm>
            <a:off x="4617118" y="2696897"/>
            <a:ext cx="628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{</a:t>
            </a:r>
            <a:r>
              <a:rPr lang="en-US" err="1"/>
              <a:t>K</a:t>
            </a:r>
            <a:r>
              <a:rPr lang="en-US" baseline="-25000" err="1"/>
              <a:t>u,t</a:t>
            </a:r>
            <a:r>
              <a:rPr lang="en-US"/>
              <a:t>}</a:t>
            </a:r>
            <a:r>
              <a:rPr lang="en-US" baseline="-25000"/>
              <a:t> 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89E9FDB-D3F4-8405-7DD5-3D64A5F4FE0C}"/>
              </a:ext>
            </a:extLst>
          </p:cNvPr>
          <p:cNvSpPr txBox="1"/>
          <p:nvPr/>
        </p:nvSpPr>
        <p:spPr>
          <a:xfrm>
            <a:off x="5077327" y="2825597"/>
            <a:ext cx="409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K</a:t>
            </a:r>
            <a:r>
              <a:rPr lang="en-US" baseline="-25000"/>
              <a:t>u 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09EFE7D-E6A3-D96C-1A04-57EDE22986ED}"/>
              </a:ext>
            </a:extLst>
          </p:cNvPr>
          <p:cNvSpPr txBox="1"/>
          <p:nvPr/>
        </p:nvSpPr>
        <p:spPr>
          <a:xfrm>
            <a:off x="2683042" y="3392906"/>
            <a:ext cx="6184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The authentication Server  will generate a new symmetric key </a:t>
            </a:r>
            <a:r>
              <a:rPr lang="en-US" err="1"/>
              <a:t>K</a:t>
            </a:r>
            <a:r>
              <a:rPr lang="en-US" baseline="-25000" err="1"/>
              <a:t>u,t</a:t>
            </a:r>
            <a:r>
              <a:rPr lang="en-US"/>
              <a:t> and encrypts it with user secret Key K</a:t>
            </a:r>
            <a:r>
              <a:rPr lang="en-US" baseline="-25000"/>
              <a:t>u </a:t>
            </a:r>
          </a:p>
        </p:txBody>
      </p:sp>
    </p:spTree>
    <p:extLst>
      <p:ext uri="{BB962C8B-B14F-4D97-AF65-F5344CB8AC3E}">
        <p14:creationId xmlns:p14="http://schemas.microsoft.com/office/powerpoint/2010/main" val="2701835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826BA-D5F2-E88A-964B-405E50CA4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4C16D21-BA5C-91BD-AB72-C43534D42401}"/>
              </a:ext>
            </a:extLst>
          </p:cNvPr>
          <p:cNvSpPr/>
          <p:nvPr/>
        </p:nvSpPr>
        <p:spPr>
          <a:xfrm>
            <a:off x="1094874" y="336884"/>
            <a:ext cx="1588168" cy="119112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U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12DCB4-FA8E-D509-7B23-368B5BA2AB80}"/>
              </a:ext>
            </a:extLst>
          </p:cNvPr>
          <p:cNvSpPr txBox="1"/>
          <p:nvPr/>
        </p:nvSpPr>
        <p:spPr>
          <a:xfrm>
            <a:off x="2057400" y="1034716"/>
            <a:ext cx="421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K</a:t>
            </a:r>
            <a:r>
              <a:rPr lang="en-US" baseline="-25000">
                <a:solidFill>
                  <a:schemeClr val="bg1"/>
                </a:solidFill>
              </a:rPr>
              <a:t>u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935BABE-808A-476A-30BD-C2A4C31A2A1E}"/>
              </a:ext>
            </a:extLst>
          </p:cNvPr>
          <p:cNvCxnSpPr>
            <a:stCxn id="4" idx="2"/>
          </p:cNvCxnSpPr>
          <p:nvPr/>
        </p:nvCxnSpPr>
        <p:spPr>
          <a:xfrm>
            <a:off x="1888958" y="1528011"/>
            <a:ext cx="48126" cy="49449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B489870-C99D-7462-98CE-F09B434168CD}"/>
              </a:ext>
            </a:extLst>
          </p:cNvPr>
          <p:cNvSpPr/>
          <p:nvPr/>
        </p:nvSpPr>
        <p:spPr>
          <a:xfrm>
            <a:off x="8297779" y="1858879"/>
            <a:ext cx="1588168" cy="119112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49EA48-E204-4BB8-F216-D9979B813992}"/>
              </a:ext>
            </a:extLst>
          </p:cNvPr>
          <p:cNvSpPr txBox="1"/>
          <p:nvPr/>
        </p:nvSpPr>
        <p:spPr>
          <a:xfrm>
            <a:off x="3049003" y="665384"/>
            <a:ext cx="5003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K</a:t>
            </a:r>
            <a:r>
              <a:rPr lang="en-US" baseline="-25000"/>
              <a:t>u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41E9A6D-7EDB-4AFC-BB24-A3856B7E9103}"/>
              </a:ext>
            </a:extLst>
          </p:cNvPr>
          <p:cNvSpPr txBox="1"/>
          <p:nvPr/>
        </p:nvSpPr>
        <p:spPr>
          <a:xfrm>
            <a:off x="3549316" y="665384"/>
            <a:ext cx="3272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User’s secret symmetric key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CC7797-BE81-83B3-8D52-91B39927A113}"/>
              </a:ext>
            </a:extLst>
          </p:cNvPr>
          <p:cNvCxnSpPr/>
          <p:nvPr/>
        </p:nvCxnSpPr>
        <p:spPr>
          <a:xfrm>
            <a:off x="1937084" y="2310063"/>
            <a:ext cx="618423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AEBF460-8D26-4366-ADC0-15F80F73CD67}"/>
              </a:ext>
            </a:extLst>
          </p:cNvPr>
          <p:cNvSpPr txBox="1"/>
          <p:nvPr/>
        </p:nvSpPr>
        <p:spPr>
          <a:xfrm>
            <a:off x="4728411" y="1858879"/>
            <a:ext cx="1215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err="1"/>
              <a:t>Uid</a:t>
            </a:r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A19405E-F418-3AD2-2D2C-B349A8ACD31C}"/>
              </a:ext>
            </a:extLst>
          </p:cNvPr>
          <p:cNvSpPr txBox="1"/>
          <p:nvPr/>
        </p:nvSpPr>
        <p:spPr>
          <a:xfrm>
            <a:off x="10062410" y="1858879"/>
            <a:ext cx="18247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Looks up username and gets Private Key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7C9B893-8F38-EA2B-C245-3B67EA674F3D}"/>
              </a:ext>
            </a:extLst>
          </p:cNvPr>
          <p:cNvCxnSpPr>
            <a:cxnSpLocks/>
          </p:cNvCxnSpPr>
          <p:nvPr/>
        </p:nvCxnSpPr>
        <p:spPr>
          <a:xfrm flipH="1">
            <a:off x="1937084" y="2609483"/>
            <a:ext cx="618423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4A4D2CA0-13CF-A086-3BDD-F9124D38C929}"/>
              </a:ext>
            </a:extLst>
          </p:cNvPr>
          <p:cNvSpPr txBox="1"/>
          <p:nvPr/>
        </p:nvSpPr>
        <p:spPr>
          <a:xfrm>
            <a:off x="4617118" y="2696897"/>
            <a:ext cx="628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{</a:t>
            </a:r>
            <a:r>
              <a:rPr lang="en-US" dirty="0" err="1"/>
              <a:t>K</a:t>
            </a:r>
            <a:r>
              <a:rPr lang="en-US" baseline="-25000" dirty="0" err="1"/>
              <a:t>u,t</a:t>
            </a:r>
            <a:r>
              <a:rPr lang="en-US" dirty="0"/>
              <a:t>}</a:t>
            </a:r>
            <a:r>
              <a:rPr lang="en-US" baseline="-25000" dirty="0"/>
              <a:t> 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84DD048-C30E-71E6-E02A-1F4FF190264C}"/>
              </a:ext>
            </a:extLst>
          </p:cNvPr>
          <p:cNvSpPr txBox="1"/>
          <p:nvPr/>
        </p:nvSpPr>
        <p:spPr>
          <a:xfrm>
            <a:off x="5077327" y="2825597"/>
            <a:ext cx="409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K</a:t>
            </a:r>
            <a:r>
              <a:rPr lang="en-US" baseline="-25000" dirty="0"/>
              <a:t>u 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08901A9-BF12-7214-0870-418261EE0886}"/>
              </a:ext>
            </a:extLst>
          </p:cNvPr>
          <p:cNvSpPr txBox="1"/>
          <p:nvPr/>
        </p:nvSpPr>
        <p:spPr>
          <a:xfrm>
            <a:off x="2683042" y="3392906"/>
            <a:ext cx="61842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The ticket granting service will also need a copy of symmetric key so the authentication server  Generate a Ticket Granting Ticket that contain the newly generated key but encrypted with Ticket Granting Services </a:t>
            </a:r>
            <a:r>
              <a:rPr lang="en-US" err="1"/>
              <a:t>semetric</a:t>
            </a:r>
            <a:r>
              <a:rPr lang="en-US"/>
              <a:t> key. </a:t>
            </a:r>
            <a:endParaRPr lang="en-US" baseline="-250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B86A13-F863-D49A-F5B4-5DFA34890990}"/>
              </a:ext>
            </a:extLst>
          </p:cNvPr>
          <p:cNvSpPr txBox="1"/>
          <p:nvPr/>
        </p:nvSpPr>
        <p:spPr>
          <a:xfrm>
            <a:off x="5339015" y="2722784"/>
            <a:ext cx="60939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+ TGT: {</a:t>
            </a:r>
            <a:r>
              <a:rPr lang="en-US" err="1"/>
              <a:t>K</a:t>
            </a:r>
            <a:r>
              <a:rPr lang="en-US" baseline="-25000" err="1"/>
              <a:t>u,t</a:t>
            </a:r>
            <a:r>
              <a:rPr lang="en-US"/>
              <a:t>}</a:t>
            </a:r>
            <a:r>
              <a:rPr lang="en-US" baseline="-25000"/>
              <a:t>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CA0237-2323-A28C-1D82-AB1A5906BB75}"/>
              </a:ext>
            </a:extLst>
          </p:cNvPr>
          <p:cNvSpPr txBox="1"/>
          <p:nvPr/>
        </p:nvSpPr>
        <p:spPr>
          <a:xfrm>
            <a:off x="6409321" y="2916202"/>
            <a:ext cx="409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K</a:t>
            </a:r>
            <a:r>
              <a:rPr lang="en-US" baseline="-25000"/>
              <a:t>t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A5FCFB-95AF-7739-DE13-0D5C7DFF2A78}"/>
              </a:ext>
            </a:extLst>
          </p:cNvPr>
          <p:cNvSpPr txBox="1"/>
          <p:nvPr/>
        </p:nvSpPr>
        <p:spPr>
          <a:xfrm>
            <a:off x="2861732" y="4715288"/>
            <a:ext cx="80648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 </a:t>
            </a:r>
            <a:r>
              <a:rPr lang="en-US" dirty="0" err="1"/>
              <a:t>preauthenticaiton</a:t>
            </a:r>
            <a:r>
              <a:rPr lang="en-US" dirty="0"/>
              <a:t> is disabled for a user. We can request TGT.  And associated session key </a:t>
            </a:r>
            <a:r>
              <a:rPr lang="en-US" dirty="0" err="1"/>
              <a:t>K</a:t>
            </a:r>
            <a:r>
              <a:rPr lang="en-US" baseline="-25000" dirty="0" err="1"/>
              <a:t>u,t</a:t>
            </a:r>
            <a:r>
              <a:rPr lang="en-US" dirty="0"/>
              <a:t> is encrypted NT hash of the user’s password K</a:t>
            </a:r>
            <a:r>
              <a:rPr lang="en-US" baseline="-25000" dirty="0"/>
              <a:t>u</a:t>
            </a:r>
            <a:endParaRPr lang="en-US" dirty="0"/>
          </a:p>
          <a:p>
            <a:r>
              <a:rPr lang="en-US" dirty="0"/>
              <a:t>We can capture this packet and crack it by brute forcing K</a:t>
            </a:r>
            <a:r>
              <a:rPr lang="en-US" baseline="-25000" dirty="0"/>
              <a:t>u</a:t>
            </a:r>
            <a:endParaRPr lang="en-US" dirty="0"/>
          </a:p>
          <a:p>
            <a:r>
              <a:rPr lang="en-US" dirty="0"/>
              <a:t>Roasting: </a:t>
            </a:r>
            <a:r>
              <a:rPr lang="en-US" b="0" i="0" u="none" strike="noStrike" dirty="0" err="1">
                <a:effectLst/>
                <a:latin typeface="Inter"/>
              </a:rPr>
              <a:t>ASREProasting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692806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163D8BC-1511-AFCD-C0A3-872CC03373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4916"/>
          <a:stretch/>
        </p:blipFill>
        <p:spPr>
          <a:xfrm>
            <a:off x="1054677" y="1162050"/>
            <a:ext cx="8586355" cy="1442605"/>
          </a:xfrm>
          <a:prstGeom prst="rect">
            <a:avLst/>
          </a:prstGeom>
        </p:spPr>
      </p:pic>
      <p:pic>
        <p:nvPicPr>
          <p:cNvPr id="8" name="Picture 7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542FA96-91F3-0E9B-202A-0765CA62F9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1673"/>
          <a:stretch/>
        </p:blipFill>
        <p:spPr>
          <a:xfrm>
            <a:off x="1144155" y="3617769"/>
            <a:ext cx="8696109" cy="96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9012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CEED12-D79D-4EAF-40D6-FA0E9F2D7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7420658-139E-98C7-10BD-FDFA3CDDBF2A}"/>
              </a:ext>
            </a:extLst>
          </p:cNvPr>
          <p:cNvSpPr/>
          <p:nvPr/>
        </p:nvSpPr>
        <p:spPr>
          <a:xfrm>
            <a:off x="1094874" y="336884"/>
            <a:ext cx="1588168" cy="119112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U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172976-01C0-CD9B-E3F5-AAE93F7D38E8}"/>
              </a:ext>
            </a:extLst>
          </p:cNvPr>
          <p:cNvSpPr txBox="1"/>
          <p:nvPr/>
        </p:nvSpPr>
        <p:spPr>
          <a:xfrm>
            <a:off x="2057400" y="1034716"/>
            <a:ext cx="421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K</a:t>
            </a:r>
            <a:r>
              <a:rPr lang="en-US" baseline="-25000">
                <a:solidFill>
                  <a:schemeClr val="bg1"/>
                </a:solidFill>
              </a:rPr>
              <a:t>u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90C4223-4368-7337-A859-6AA2754DCE1A}"/>
              </a:ext>
            </a:extLst>
          </p:cNvPr>
          <p:cNvCxnSpPr>
            <a:stCxn id="4" idx="2"/>
          </p:cNvCxnSpPr>
          <p:nvPr/>
        </p:nvCxnSpPr>
        <p:spPr>
          <a:xfrm>
            <a:off x="1888958" y="1528011"/>
            <a:ext cx="48126" cy="49449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0298F0A7-1982-EAB2-A87E-3A5861226A37}"/>
              </a:ext>
            </a:extLst>
          </p:cNvPr>
          <p:cNvSpPr/>
          <p:nvPr/>
        </p:nvSpPr>
        <p:spPr>
          <a:xfrm>
            <a:off x="8297779" y="1858879"/>
            <a:ext cx="1588168" cy="119112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3C5E29-281E-F2D3-60BB-4C3F2B54862E}"/>
              </a:ext>
            </a:extLst>
          </p:cNvPr>
          <p:cNvSpPr txBox="1"/>
          <p:nvPr/>
        </p:nvSpPr>
        <p:spPr>
          <a:xfrm>
            <a:off x="3049003" y="665384"/>
            <a:ext cx="5003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K</a:t>
            </a:r>
            <a:r>
              <a:rPr lang="en-US" baseline="-25000"/>
              <a:t>u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4F44CA-070E-21F5-1594-5C948E8B2617}"/>
              </a:ext>
            </a:extLst>
          </p:cNvPr>
          <p:cNvSpPr txBox="1"/>
          <p:nvPr/>
        </p:nvSpPr>
        <p:spPr>
          <a:xfrm>
            <a:off x="3549316" y="665384"/>
            <a:ext cx="3272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User’s secret symmetric key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154186C-55F9-44D9-CEBA-FF532713919D}"/>
              </a:ext>
            </a:extLst>
          </p:cNvPr>
          <p:cNvCxnSpPr/>
          <p:nvPr/>
        </p:nvCxnSpPr>
        <p:spPr>
          <a:xfrm>
            <a:off x="1937084" y="2310063"/>
            <a:ext cx="618423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BB9686C-B356-BD84-331C-9522522DA22F}"/>
              </a:ext>
            </a:extLst>
          </p:cNvPr>
          <p:cNvSpPr txBox="1"/>
          <p:nvPr/>
        </p:nvSpPr>
        <p:spPr>
          <a:xfrm>
            <a:off x="4728411" y="1858879"/>
            <a:ext cx="1215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err="1"/>
              <a:t>Uid</a:t>
            </a:r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1FDC60D-1CA6-630F-18D7-155D5FC32C7A}"/>
              </a:ext>
            </a:extLst>
          </p:cNvPr>
          <p:cNvSpPr txBox="1"/>
          <p:nvPr/>
        </p:nvSpPr>
        <p:spPr>
          <a:xfrm>
            <a:off x="10062410" y="1858879"/>
            <a:ext cx="18247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Looks up username and gets Private Key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44E8CF6-78C4-4E5D-E384-6FA7ADF9C734}"/>
              </a:ext>
            </a:extLst>
          </p:cNvPr>
          <p:cNvCxnSpPr>
            <a:cxnSpLocks/>
          </p:cNvCxnSpPr>
          <p:nvPr/>
        </p:nvCxnSpPr>
        <p:spPr>
          <a:xfrm flipH="1">
            <a:off x="1937084" y="2609483"/>
            <a:ext cx="618423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8B4B409C-2BCD-B652-7280-429E0FD929EE}"/>
              </a:ext>
            </a:extLst>
          </p:cNvPr>
          <p:cNvSpPr txBox="1"/>
          <p:nvPr/>
        </p:nvSpPr>
        <p:spPr>
          <a:xfrm>
            <a:off x="4617118" y="2696897"/>
            <a:ext cx="628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{</a:t>
            </a:r>
            <a:r>
              <a:rPr lang="en-US" err="1"/>
              <a:t>K</a:t>
            </a:r>
            <a:r>
              <a:rPr lang="en-US" baseline="-25000" err="1"/>
              <a:t>u,t</a:t>
            </a:r>
            <a:r>
              <a:rPr lang="en-US"/>
              <a:t>}</a:t>
            </a:r>
            <a:r>
              <a:rPr lang="en-US" baseline="-25000"/>
              <a:t> 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FD2F14A-0B51-F389-0B9C-0769426F8714}"/>
              </a:ext>
            </a:extLst>
          </p:cNvPr>
          <p:cNvSpPr txBox="1"/>
          <p:nvPr/>
        </p:nvSpPr>
        <p:spPr>
          <a:xfrm>
            <a:off x="5077327" y="2825597"/>
            <a:ext cx="409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K</a:t>
            </a:r>
            <a:r>
              <a:rPr lang="en-US" baseline="-25000"/>
              <a:t>u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C1124B-FE2D-54A2-B8D2-10D5A95339C8}"/>
              </a:ext>
            </a:extLst>
          </p:cNvPr>
          <p:cNvSpPr txBox="1"/>
          <p:nvPr/>
        </p:nvSpPr>
        <p:spPr>
          <a:xfrm>
            <a:off x="5339015" y="2722784"/>
            <a:ext cx="14793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+ TGT: {</a:t>
            </a:r>
            <a:r>
              <a:rPr lang="en-US" err="1"/>
              <a:t>K</a:t>
            </a:r>
            <a:r>
              <a:rPr lang="en-US" baseline="-25000" err="1"/>
              <a:t>u,t</a:t>
            </a:r>
            <a:r>
              <a:rPr lang="en-US"/>
              <a:t>}</a:t>
            </a:r>
            <a:r>
              <a:rPr lang="en-US" baseline="-25000"/>
              <a:t>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6C03E0-346B-25DA-E230-F3CF10345E01}"/>
              </a:ext>
            </a:extLst>
          </p:cNvPr>
          <p:cNvSpPr txBox="1"/>
          <p:nvPr/>
        </p:nvSpPr>
        <p:spPr>
          <a:xfrm>
            <a:off x="6409321" y="2916202"/>
            <a:ext cx="409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K</a:t>
            </a:r>
            <a:r>
              <a:rPr lang="en-US" baseline="-25000"/>
              <a:t>t 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6BE62BB-8E23-2518-D6D8-74E32B2BD2CB}"/>
              </a:ext>
            </a:extLst>
          </p:cNvPr>
          <p:cNvSpPr/>
          <p:nvPr/>
        </p:nvSpPr>
        <p:spPr>
          <a:xfrm>
            <a:off x="8297779" y="3795965"/>
            <a:ext cx="1588168" cy="119112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CB2BB4-C69B-02ED-53C0-B9052FD8F438}"/>
              </a:ext>
            </a:extLst>
          </p:cNvPr>
          <p:cNvSpPr txBox="1"/>
          <p:nvPr/>
        </p:nvSpPr>
        <p:spPr>
          <a:xfrm>
            <a:off x="9268826" y="4476297"/>
            <a:ext cx="409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K</a:t>
            </a:r>
            <a:r>
              <a:rPr lang="en-US" baseline="-25000">
                <a:solidFill>
                  <a:schemeClr val="bg1"/>
                </a:solidFill>
              </a:rPr>
              <a:t>t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575650-BD2B-841A-F5A9-BA7ABCE45986}"/>
              </a:ext>
            </a:extLst>
          </p:cNvPr>
          <p:cNvSpPr txBox="1"/>
          <p:nvPr/>
        </p:nvSpPr>
        <p:spPr>
          <a:xfrm>
            <a:off x="10070432" y="3829689"/>
            <a:ext cx="18247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Ticket Granting Service (TGS)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B38DAD5-E307-2C5A-0F64-DC224919B104}"/>
              </a:ext>
            </a:extLst>
          </p:cNvPr>
          <p:cNvCxnSpPr/>
          <p:nvPr/>
        </p:nvCxnSpPr>
        <p:spPr>
          <a:xfrm>
            <a:off x="2057400" y="4291809"/>
            <a:ext cx="618423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D807A4E-8903-1782-06F0-2EDE8021CA9E}"/>
              </a:ext>
            </a:extLst>
          </p:cNvPr>
          <p:cNvSpPr txBox="1"/>
          <p:nvPr/>
        </p:nvSpPr>
        <p:spPr>
          <a:xfrm>
            <a:off x="4614361" y="3677150"/>
            <a:ext cx="628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{F}</a:t>
            </a:r>
            <a:r>
              <a:rPr lang="en-US" baseline="-25000"/>
              <a:t> 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2C11C69-485B-7B2E-6046-824C0BA6A39D}"/>
              </a:ext>
            </a:extLst>
          </p:cNvPr>
          <p:cNvSpPr txBox="1"/>
          <p:nvPr/>
        </p:nvSpPr>
        <p:spPr>
          <a:xfrm>
            <a:off x="4942220" y="3805850"/>
            <a:ext cx="628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K</a:t>
            </a:r>
            <a:r>
              <a:rPr lang="en-US" baseline="-25000"/>
              <a:t>u, t 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20F8425-11F0-0E9A-368D-C593A029FA10}"/>
              </a:ext>
            </a:extLst>
          </p:cNvPr>
          <p:cNvSpPr txBox="1"/>
          <p:nvPr/>
        </p:nvSpPr>
        <p:spPr>
          <a:xfrm>
            <a:off x="5203909" y="3703037"/>
            <a:ext cx="14793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+ TGT: {</a:t>
            </a:r>
            <a:r>
              <a:rPr lang="en-US" err="1"/>
              <a:t>K</a:t>
            </a:r>
            <a:r>
              <a:rPr lang="en-US" baseline="-25000" err="1"/>
              <a:t>u,t</a:t>
            </a:r>
            <a:r>
              <a:rPr lang="en-US"/>
              <a:t>}</a:t>
            </a:r>
            <a:r>
              <a:rPr lang="en-US" baseline="-25000"/>
              <a:t> 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2E4DD19-9EA2-ECD0-BC79-6CEDB67D2C67}"/>
              </a:ext>
            </a:extLst>
          </p:cNvPr>
          <p:cNvSpPr txBox="1"/>
          <p:nvPr/>
        </p:nvSpPr>
        <p:spPr>
          <a:xfrm>
            <a:off x="6274215" y="3896455"/>
            <a:ext cx="409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K</a:t>
            </a:r>
            <a:r>
              <a:rPr lang="en-US" baseline="-25000"/>
              <a:t>t 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E2C9F4-72AB-4289-8411-B9A7960D58D4}"/>
              </a:ext>
            </a:extLst>
          </p:cNvPr>
          <p:cNvSpPr txBox="1"/>
          <p:nvPr/>
        </p:nvSpPr>
        <p:spPr>
          <a:xfrm>
            <a:off x="6096001" y="5482295"/>
            <a:ext cx="53262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Kt = </a:t>
            </a:r>
            <a:r>
              <a:rPr lang="en-US" dirty="0" err="1"/>
              <a:t>Krbtgt</a:t>
            </a:r>
            <a:r>
              <a:rPr lang="en-US" dirty="0"/>
              <a:t> (in Active Directory). </a:t>
            </a:r>
            <a:br>
              <a:rPr lang="en-US" dirty="0"/>
            </a:br>
            <a:r>
              <a:rPr lang="en-US" dirty="0"/>
              <a:t>If we have </a:t>
            </a:r>
            <a:r>
              <a:rPr lang="en-US" dirty="0" err="1"/>
              <a:t>Krbtgt</a:t>
            </a:r>
            <a:r>
              <a:rPr lang="en-US" dirty="0"/>
              <a:t> we can generate Ticket granting Tickets at will </a:t>
            </a:r>
            <a:r>
              <a:rPr lang="en-US" dirty="0">
                <a:sym typeface="Wingdings" pitchFamily="2" charset="2"/>
              </a:rPr>
              <a:t>. And access anything we want </a:t>
            </a:r>
          </a:p>
          <a:p>
            <a:r>
              <a:rPr lang="en-US" dirty="0">
                <a:sym typeface="Wingdings" pitchFamily="2" charset="2"/>
              </a:rPr>
              <a:t>Comprise the domain controller and this is yours 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D40812B-CDC2-2665-FD35-B802B4D099AD}"/>
              </a:ext>
            </a:extLst>
          </p:cNvPr>
          <p:cNvSpPr txBox="1"/>
          <p:nvPr/>
        </p:nvSpPr>
        <p:spPr>
          <a:xfrm>
            <a:off x="2392822" y="5264209"/>
            <a:ext cx="3178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Golden Ticket Attack:</a:t>
            </a:r>
          </a:p>
        </p:txBody>
      </p:sp>
    </p:spTree>
    <p:extLst>
      <p:ext uri="{BB962C8B-B14F-4D97-AF65-F5344CB8AC3E}">
        <p14:creationId xmlns:p14="http://schemas.microsoft.com/office/powerpoint/2010/main" val="7613634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73C7B-9B9E-000A-74A5-2BF40A1F7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819676-D1F3-8AA6-948E-33586C478E9C}"/>
              </a:ext>
            </a:extLst>
          </p:cNvPr>
          <p:cNvSpPr/>
          <p:nvPr/>
        </p:nvSpPr>
        <p:spPr>
          <a:xfrm>
            <a:off x="1094874" y="336884"/>
            <a:ext cx="1588168" cy="119112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U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2694D9-88F3-9C02-D7A6-15FD673DC532}"/>
              </a:ext>
            </a:extLst>
          </p:cNvPr>
          <p:cNvSpPr txBox="1"/>
          <p:nvPr/>
        </p:nvSpPr>
        <p:spPr>
          <a:xfrm>
            <a:off x="2057400" y="1034716"/>
            <a:ext cx="421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K</a:t>
            </a:r>
            <a:r>
              <a:rPr lang="en-US" baseline="-25000">
                <a:solidFill>
                  <a:schemeClr val="bg1"/>
                </a:solidFill>
              </a:rPr>
              <a:t>u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AFAAE76-8549-4714-2A52-B13E7E1618F6}"/>
              </a:ext>
            </a:extLst>
          </p:cNvPr>
          <p:cNvCxnSpPr>
            <a:stCxn id="4" idx="2"/>
          </p:cNvCxnSpPr>
          <p:nvPr/>
        </p:nvCxnSpPr>
        <p:spPr>
          <a:xfrm>
            <a:off x="1888958" y="1528011"/>
            <a:ext cx="48126" cy="49449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962A9A04-D4F0-F0B9-0343-26A6BB06DA22}"/>
              </a:ext>
            </a:extLst>
          </p:cNvPr>
          <p:cNvSpPr/>
          <p:nvPr/>
        </p:nvSpPr>
        <p:spPr>
          <a:xfrm>
            <a:off x="8297779" y="1858879"/>
            <a:ext cx="1588168" cy="119112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249F9C-6668-1D71-5668-85A2A39DDD80}"/>
              </a:ext>
            </a:extLst>
          </p:cNvPr>
          <p:cNvSpPr txBox="1"/>
          <p:nvPr/>
        </p:nvSpPr>
        <p:spPr>
          <a:xfrm>
            <a:off x="3049003" y="665384"/>
            <a:ext cx="5003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K</a:t>
            </a:r>
            <a:r>
              <a:rPr lang="en-US" baseline="-25000"/>
              <a:t>u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FE30A9-46BB-D83D-FE14-EE5E20BADF94}"/>
              </a:ext>
            </a:extLst>
          </p:cNvPr>
          <p:cNvSpPr txBox="1"/>
          <p:nvPr/>
        </p:nvSpPr>
        <p:spPr>
          <a:xfrm>
            <a:off x="3549316" y="665384"/>
            <a:ext cx="3272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User’s secret symmetric key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5638508-E287-C421-ED97-CF49B2664681}"/>
              </a:ext>
            </a:extLst>
          </p:cNvPr>
          <p:cNvCxnSpPr/>
          <p:nvPr/>
        </p:nvCxnSpPr>
        <p:spPr>
          <a:xfrm>
            <a:off x="1937084" y="2310063"/>
            <a:ext cx="618423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2F903D0-3780-2997-01C6-144C0D75BA6E}"/>
              </a:ext>
            </a:extLst>
          </p:cNvPr>
          <p:cNvSpPr txBox="1"/>
          <p:nvPr/>
        </p:nvSpPr>
        <p:spPr>
          <a:xfrm>
            <a:off x="4728411" y="1858879"/>
            <a:ext cx="1215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err="1"/>
              <a:t>Uid</a:t>
            </a:r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A7BD93A-BD67-11AA-E3F7-EB49479A3458}"/>
              </a:ext>
            </a:extLst>
          </p:cNvPr>
          <p:cNvSpPr txBox="1"/>
          <p:nvPr/>
        </p:nvSpPr>
        <p:spPr>
          <a:xfrm>
            <a:off x="10062410" y="1858879"/>
            <a:ext cx="18247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Looks up username and gets Private Key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3E80756-75A4-3C41-0DD7-47600FA03398}"/>
              </a:ext>
            </a:extLst>
          </p:cNvPr>
          <p:cNvCxnSpPr>
            <a:cxnSpLocks/>
          </p:cNvCxnSpPr>
          <p:nvPr/>
        </p:nvCxnSpPr>
        <p:spPr>
          <a:xfrm flipH="1">
            <a:off x="1937084" y="2609483"/>
            <a:ext cx="618423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5799E643-3B64-818A-BF23-8496DBDEDC70}"/>
              </a:ext>
            </a:extLst>
          </p:cNvPr>
          <p:cNvSpPr txBox="1"/>
          <p:nvPr/>
        </p:nvSpPr>
        <p:spPr>
          <a:xfrm>
            <a:off x="4617118" y="2696897"/>
            <a:ext cx="628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{</a:t>
            </a:r>
            <a:r>
              <a:rPr lang="en-US" err="1"/>
              <a:t>K</a:t>
            </a:r>
            <a:r>
              <a:rPr lang="en-US" baseline="-25000" err="1"/>
              <a:t>u,t</a:t>
            </a:r>
            <a:r>
              <a:rPr lang="en-US"/>
              <a:t>}</a:t>
            </a:r>
            <a:r>
              <a:rPr lang="en-US" baseline="-25000"/>
              <a:t> 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C16D16B-FFAF-857D-4FFF-34BD7E1C3D19}"/>
              </a:ext>
            </a:extLst>
          </p:cNvPr>
          <p:cNvSpPr txBox="1"/>
          <p:nvPr/>
        </p:nvSpPr>
        <p:spPr>
          <a:xfrm>
            <a:off x="5077327" y="2825597"/>
            <a:ext cx="409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K</a:t>
            </a:r>
            <a:r>
              <a:rPr lang="en-US" baseline="-25000"/>
              <a:t>u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9CF7CF-482E-A15A-2193-0E28AF633DBF}"/>
              </a:ext>
            </a:extLst>
          </p:cNvPr>
          <p:cNvSpPr txBox="1"/>
          <p:nvPr/>
        </p:nvSpPr>
        <p:spPr>
          <a:xfrm>
            <a:off x="5339015" y="2722784"/>
            <a:ext cx="14793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+ TGT: {</a:t>
            </a:r>
            <a:r>
              <a:rPr lang="en-US" err="1"/>
              <a:t>K</a:t>
            </a:r>
            <a:r>
              <a:rPr lang="en-US" baseline="-25000" err="1"/>
              <a:t>u,t</a:t>
            </a:r>
            <a:r>
              <a:rPr lang="en-US"/>
              <a:t>}</a:t>
            </a:r>
            <a:r>
              <a:rPr lang="en-US" baseline="-25000"/>
              <a:t>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2F740E-4BFF-AADA-1277-7D40C57B4D37}"/>
              </a:ext>
            </a:extLst>
          </p:cNvPr>
          <p:cNvSpPr txBox="1"/>
          <p:nvPr/>
        </p:nvSpPr>
        <p:spPr>
          <a:xfrm>
            <a:off x="6409321" y="2916202"/>
            <a:ext cx="409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K</a:t>
            </a:r>
            <a:r>
              <a:rPr lang="en-US" baseline="-25000"/>
              <a:t>t 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947E31A-BE06-D2C8-B2EB-F520167CD857}"/>
              </a:ext>
            </a:extLst>
          </p:cNvPr>
          <p:cNvSpPr/>
          <p:nvPr/>
        </p:nvSpPr>
        <p:spPr>
          <a:xfrm>
            <a:off x="8297779" y="3795965"/>
            <a:ext cx="1588168" cy="119112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BC2853-ECC4-0EE5-97C7-522DF4B321F2}"/>
              </a:ext>
            </a:extLst>
          </p:cNvPr>
          <p:cNvSpPr txBox="1"/>
          <p:nvPr/>
        </p:nvSpPr>
        <p:spPr>
          <a:xfrm>
            <a:off x="9268826" y="4476297"/>
            <a:ext cx="409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K</a:t>
            </a:r>
            <a:r>
              <a:rPr lang="en-US" baseline="-25000">
                <a:solidFill>
                  <a:schemeClr val="bg1"/>
                </a:solidFill>
              </a:rPr>
              <a:t>t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B70B496-CE09-CC94-AA5C-CACD5909382D}"/>
              </a:ext>
            </a:extLst>
          </p:cNvPr>
          <p:cNvSpPr txBox="1"/>
          <p:nvPr/>
        </p:nvSpPr>
        <p:spPr>
          <a:xfrm>
            <a:off x="10070432" y="3829689"/>
            <a:ext cx="18247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Ticket Granting Service (TGS)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7F15E77-CEF6-24C0-9EFE-6E643965643B}"/>
              </a:ext>
            </a:extLst>
          </p:cNvPr>
          <p:cNvCxnSpPr/>
          <p:nvPr/>
        </p:nvCxnSpPr>
        <p:spPr>
          <a:xfrm>
            <a:off x="2057400" y="4291809"/>
            <a:ext cx="618423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3299DB1-8527-3AF7-0C73-DEF7EE0C1F13}"/>
              </a:ext>
            </a:extLst>
          </p:cNvPr>
          <p:cNvSpPr txBox="1"/>
          <p:nvPr/>
        </p:nvSpPr>
        <p:spPr>
          <a:xfrm>
            <a:off x="4614361" y="3677150"/>
            <a:ext cx="628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{F}</a:t>
            </a:r>
            <a:r>
              <a:rPr lang="en-US" baseline="-25000"/>
              <a:t> 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44F30C1-CF7F-F81E-2DCC-37A713A8B314}"/>
              </a:ext>
            </a:extLst>
          </p:cNvPr>
          <p:cNvSpPr txBox="1"/>
          <p:nvPr/>
        </p:nvSpPr>
        <p:spPr>
          <a:xfrm>
            <a:off x="4942220" y="3805850"/>
            <a:ext cx="628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K</a:t>
            </a:r>
            <a:r>
              <a:rPr lang="en-US" baseline="-25000" dirty="0"/>
              <a:t>u, t 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365A7B0-E7BC-361D-E299-E5BDD0AAE1A2}"/>
              </a:ext>
            </a:extLst>
          </p:cNvPr>
          <p:cNvSpPr txBox="1"/>
          <p:nvPr/>
        </p:nvSpPr>
        <p:spPr>
          <a:xfrm>
            <a:off x="5203909" y="3703037"/>
            <a:ext cx="14793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+ TGT: {</a:t>
            </a:r>
            <a:r>
              <a:rPr lang="en-US" dirty="0" err="1"/>
              <a:t>K</a:t>
            </a:r>
            <a:r>
              <a:rPr lang="en-US" baseline="-25000" dirty="0" err="1"/>
              <a:t>u,t</a:t>
            </a:r>
            <a:r>
              <a:rPr lang="en-US" dirty="0"/>
              <a:t>}</a:t>
            </a:r>
            <a:r>
              <a:rPr lang="en-US" baseline="-25000" dirty="0"/>
              <a:t> 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6551449-5C81-B037-6BEB-AB7243A36E31}"/>
              </a:ext>
            </a:extLst>
          </p:cNvPr>
          <p:cNvSpPr txBox="1"/>
          <p:nvPr/>
        </p:nvSpPr>
        <p:spPr>
          <a:xfrm>
            <a:off x="6274215" y="3896455"/>
            <a:ext cx="409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K</a:t>
            </a:r>
            <a:r>
              <a:rPr lang="en-US" baseline="-25000"/>
              <a:t>t 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D207A1A-36C8-1AEA-00FE-21E25BD83E14}"/>
              </a:ext>
            </a:extLst>
          </p:cNvPr>
          <p:cNvCxnSpPr>
            <a:cxnSpLocks/>
          </p:cNvCxnSpPr>
          <p:nvPr/>
        </p:nvCxnSpPr>
        <p:spPr>
          <a:xfrm flipH="1">
            <a:off x="2057400" y="4723031"/>
            <a:ext cx="618423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C8146A7-1F22-D1DB-6642-AE62E19B1456}"/>
              </a:ext>
            </a:extLst>
          </p:cNvPr>
          <p:cNvSpPr txBox="1"/>
          <p:nvPr/>
        </p:nvSpPr>
        <p:spPr>
          <a:xfrm>
            <a:off x="4570618" y="4779541"/>
            <a:ext cx="628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{</a:t>
            </a:r>
            <a:r>
              <a:rPr lang="en-US" dirty="0" err="1"/>
              <a:t>K</a:t>
            </a:r>
            <a:r>
              <a:rPr lang="en-US" baseline="-25000" dirty="0" err="1"/>
              <a:t>u,f</a:t>
            </a:r>
            <a:r>
              <a:rPr lang="en-US" dirty="0"/>
              <a:t>}</a:t>
            </a:r>
            <a:r>
              <a:rPr lang="en-US" baseline="-25000" dirty="0"/>
              <a:t> 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2E3BC86-C0A5-FAD1-4EC3-7E5F175AE4F9}"/>
              </a:ext>
            </a:extLst>
          </p:cNvPr>
          <p:cNvSpPr txBox="1"/>
          <p:nvPr/>
        </p:nvSpPr>
        <p:spPr>
          <a:xfrm>
            <a:off x="4981323" y="4894522"/>
            <a:ext cx="628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K</a:t>
            </a:r>
            <a:r>
              <a:rPr lang="en-US" baseline="-25000" dirty="0"/>
              <a:t>u, t 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E79219D-F33F-282F-84B8-28F20E2108AB}"/>
              </a:ext>
            </a:extLst>
          </p:cNvPr>
          <p:cNvSpPr txBox="1"/>
          <p:nvPr/>
        </p:nvSpPr>
        <p:spPr>
          <a:xfrm>
            <a:off x="5243012" y="4791709"/>
            <a:ext cx="14793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+ ST: {</a:t>
            </a:r>
            <a:r>
              <a:rPr lang="en-US" err="1"/>
              <a:t>K</a:t>
            </a:r>
            <a:r>
              <a:rPr lang="en-US" baseline="-25000" err="1"/>
              <a:t>u,f</a:t>
            </a:r>
            <a:r>
              <a:rPr lang="en-US"/>
              <a:t>}</a:t>
            </a:r>
            <a:r>
              <a:rPr lang="en-US" baseline="-25000"/>
              <a:t> 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48181F7-7169-41D5-C1C1-AA280F2C29BF}"/>
              </a:ext>
            </a:extLst>
          </p:cNvPr>
          <p:cNvSpPr txBox="1"/>
          <p:nvPr/>
        </p:nvSpPr>
        <p:spPr>
          <a:xfrm>
            <a:off x="6313318" y="4985127"/>
            <a:ext cx="409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err="1"/>
              <a:t>K</a:t>
            </a:r>
            <a:r>
              <a:rPr lang="en-US" baseline="-25000" err="1"/>
              <a:t>f</a:t>
            </a:r>
            <a:r>
              <a:rPr lang="en-US" baseline="-2500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4594180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7D37A2-F2AF-159F-78C3-4290A83E9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AE64A-EEEB-9FEF-75D2-F853AD8F7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Kerberosting</a:t>
            </a:r>
            <a:r>
              <a:rPr lang="en-US" dirty="0"/>
              <a:t> Explained.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F6A8CA-7FEA-3C60-DA60-1490242BB9A1}"/>
              </a:ext>
            </a:extLst>
          </p:cNvPr>
          <p:cNvSpPr/>
          <p:nvPr/>
        </p:nvSpPr>
        <p:spPr>
          <a:xfrm>
            <a:off x="1154695" y="2020405"/>
            <a:ext cx="1588168" cy="119112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U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A69013F-348A-025F-C6B8-DB1CFF17EFFB}"/>
              </a:ext>
            </a:extLst>
          </p:cNvPr>
          <p:cNvSpPr txBox="1"/>
          <p:nvPr/>
        </p:nvSpPr>
        <p:spPr>
          <a:xfrm>
            <a:off x="2117221" y="2718237"/>
            <a:ext cx="421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K</a:t>
            </a:r>
            <a:r>
              <a:rPr lang="en-US" baseline="-25000">
                <a:solidFill>
                  <a:schemeClr val="bg1"/>
                </a:solidFill>
              </a:rPr>
              <a:t>u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9DA97FF-D8C1-261B-C18C-96AF1764A1C1}"/>
              </a:ext>
            </a:extLst>
          </p:cNvPr>
          <p:cNvSpPr txBox="1"/>
          <p:nvPr/>
        </p:nvSpPr>
        <p:spPr>
          <a:xfrm>
            <a:off x="3108824" y="2348905"/>
            <a:ext cx="5003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K</a:t>
            </a:r>
            <a:r>
              <a:rPr lang="en-US" baseline="-25000"/>
              <a:t>u 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D4FC0FC-CEC6-0694-7768-DAE0601873B5}"/>
              </a:ext>
            </a:extLst>
          </p:cNvPr>
          <p:cNvSpPr txBox="1"/>
          <p:nvPr/>
        </p:nvSpPr>
        <p:spPr>
          <a:xfrm>
            <a:off x="3609137" y="2348905"/>
            <a:ext cx="3272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User’s secret symmetric key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EB8FAD9-E199-E3DC-8BF3-36AC5BEF4061}"/>
              </a:ext>
            </a:extLst>
          </p:cNvPr>
          <p:cNvCxnSpPr>
            <a:cxnSpLocks/>
            <a:stCxn id="17" idx="2"/>
          </p:cNvCxnSpPr>
          <p:nvPr/>
        </p:nvCxnSpPr>
        <p:spPr>
          <a:xfrm flipH="1">
            <a:off x="1937084" y="3211532"/>
            <a:ext cx="11695" cy="32614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593DAE28-C15D-7701-D6C0-908715CBEB93}"/>
              </a:ext>
            </a:extLst>
          </p:cNvPr>
          <p:cNvSpPr txBox="1"/>
          <p:nvPr/>
        </p:nvSpPr>
        <p:spPr>
          <a:xfrm>
            <a:off x="5708590" y="5373024"/>
            <a:ext cx="4819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Brute for this hash (Hash Cat)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6BA73863-B437-E33E-1CFD-16F7000810D8}"/>
              </a:ext>
            </a:extLst>
          </p:cNvPr>
          <p:cNvCxnSpPr>
            <a:cxnSpLocks/>
          </p:cNvCxnSpPr>
          <p:nvPr/>
        </p:nvCxnSpPr>
        <p:spPr>
          <a:xfrm flipH="1" flipV="1">
            <a:off x="6673680" y="4969055"/>
            <a:ext cx="60406" cy="29987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2B203C1F-0444-2A93-E390-222284DD379E}"/>
              </a:ext>
            </a:extLst>
          </p:cNvPr>
          <p:cNvSpPr txBox="1"/>
          <p:nvPr/>
        </p:nvSpPr>
        <p:spPr>
          <a:xfrm>
            <a:off x="2549523" y="5994276"/>
            <a:ext cx="8308719" cy="646331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b="0" i="0" u="none" strike="noStrike" dirty="0">
                <a:effectLst/>
                <a:latin typeface="fkGroteskNeue"/>
              </a:rPr>
              <a:t>The attacker uses this account to request Kerberos service tickets (ST) for Service Principal Names (SPNs) associated with service accounts</a:t>
            </a:r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B965CF5-2BAD-DA84-07BB-B78364955E3C}"/>
              </a:ext>
            </a:extLst>
          </p:cNvPr>
          <p:cNvSpPr/>
          <p:nvPr/>
        </p:nvSpPr>
        <p:spPr>
          <a:xfrm>
            <a:off x="8357600" y="3389953"/>
            <a:ext cx="1588168" cy="119112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0B26CC8-9476-F0CC-1234-E2C1B0078A38}"/>
              </a:ext>
            </a:extLst>
          </p:cNvPr>
          <p:cNvSpPr txBox="1"/>
          <p:nvPr/>
        </p:nvSpPr>
        <p:spPr>
          <a:xfrm>
            <a:off x="9328647" y="4070285"/>
            <a:ext cx="409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K</a:t>
            </a:r>
            <a:r>
              <a:rPr lang="en-US" baseline="-25000">
                <a:solidFill>
                  <a:schemeClr val="bg1"/>
                </a:solidFill>
              </a:rPr>
              <a:t>t 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FD22E3D-5A64-6E44-8E4D-CB50D34F8185}"/>
              </a:ext>
            </a:extLst>
          </p:cNvPr>
          <p:cNvSpPr txBox="1"/>
          <p:nvPr/>
        </p:nvSpPr>
        <p:spPr>
          <a:xfrm>
            <a:off x="10130253" y="3423677"/>
            <a:ext cx="18247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Ticket Granting Service (TGS)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B8A2619D-18C5-E4A7-E38B-3102345A44DC}"/>
              </a:ext>
            </a:extLst>
          </p:cNvPr>
          <p:cNvCxnSpPr/>
          <p:nvPr/>
        </p:nvCxnSpPr>
        <p:spPr>
          <a:xfrm>
            <a:off x="2117221" y="3928526"/>
            <a:ext cx="618423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196E64D4-CC9F-1596-5E64-1683E5BC981C}"/>
              </a:ext>
            </a:extLst>
          </p:cNvPr>
          <p:cNvSpPr txBox="1"/>
          <p:nvPr/>
        </p:nvSpPr>
        <p:spPr>
          <a:xfrm>
            <a:off x="4674182" y="3271138"/>
            <a:ext cx="628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{F}</a:t>
            </a:r>
            <a:r>
              <a:rPr lang="en-US" baseline="-25000"/>
              <a:t> 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0BEA1F6-5A3B-A43C-99FF-22C2803EE234}"/>
              </a:ext>
            </a:extLst>
          </p:cNvPr>
          <p:cNvSpPr txBox="1"/>
          <p:nvPr/>
        </p:nvSpPr>
        <p:spPr>
          <a:xfrm>
            <a:off x="5002041" y="3399838"/>
            <a:ext cx="628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K</a:t>
            </a:r>
            <a:r>
              <a:rPr lang="en-US" baseline="-25000"/>
              <a:t>u, t 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551146A-3394-E9F9-27FA-B9DC500ADDE7}"/>
              </a:ext>
            </a:extLst>
          </p:cNvPr>
          <p:cNvSpPr txBox="1"/>
          <p:nvPr/>
        </p:nvSpPr>
        <p:spPr>
          <a:xfrm>
            <a:off x="5263730" y="3297025"/>
            <a:ext cx="14793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+ TGT: {</a:t>
            </a:r>
            <a:r>
              <a:rPr lang="en-US" err="1"/>
              <a:t>K</a:t>
            </a:r>
            <a:r>
              <a:rPr lang="en-US" baseline="-25000" err="1"/>
              <a:t>u,t</a:t>
            </a:r>
            <a:r>
              <a:rPr lang="en-US"/>
              <a:t>}</a:t>
            </a:r>
            <a:r>
              <a:rPr lang="en-US" baseline="-25000"/>
              <a:t> 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3D281AA-9910-FA45-E406-CBD6DB013545}"/>
              </a:ext>
            </a:extLst>
          </p:cNvPr>
          <p:cNvSpPr txBox="1"/>
          <p:nvPr/>
        </p:nvSpPr>
        <p:spPr>
          <a:xfrm>
            <a:off x="6334036" y="3490443"/>
            <a:ext cx="409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K</a:t>
            </a:r>
            <a:r>
              <a:rPr lang="en-US" baseline="-25000" dirty="0"/>
              <a:t>t  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11E10D63-A263-F096-56B8-3DAD3D62867A}"/>
              </a:ext>
            </a:extLst>
          </p:cNvPr>
          <p:cNvCxnSpPr>
            <a:cxnSpLocks/>
          </p:cNvCxnSpPr>
          <p:nvPr/>
        </p:nvCxnSpPr>
        <p:spPr>
          <a:xfrm flipH="1">
            <a:off x="2117221" y="4317019"/>
            <a:ext cx="618423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3CB3E4A0-E982-1873-8D71-E4A2ED40B628}"/>
              </a:ext>
            </a:extLst>
          </p:cNvPr>
          <p:cNvSpPr txBox="1"/>
          <p:nvPr/>
        </p:nvSpPr>
        <p:spPr>
          <a:xfrm>
            <a:off x="4630439" y="4373529"/>
            <a:ext cx="628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{</a:t>
            </a:r>
            <a:r>
              <a:rPr lang="en-US" err="1"/>
              <a:t>K</a:t>
            </a:r>
            <a:r>
              <a:rPr lang="en-US" baseline="-25000" err="1"/>
              <a:t>u</a:t>
            </a:r>
            <a:r>
              <a:rPr lang="en-US" baseline="-25000"/>
              <a:t>,f</a:t>
            </a:r>
            <a:r>
              <a:rPr lang="en-US"/>
              <a:t>}</a:t>
            </a:r>
            <a:r>
              <a:rPr lang="en-US" baseline="-25000"/>
              <a:t> 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4F705A7-29F7-DA11-D4EC-1974D1492250}"/>
              </a:ext>
            </a:extLst>
          </p:cNvPr>
          <p:cNvSpPr txBox="1"/>
          <p:nvPr/>
        </p:nvSpPr>
        <p:spPr>
          <a:xfrm>
            <a:off x="5041144" y="4488510"/>
            <a:ext cx="628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K</a:t>
            </a:r>
            <a:r>
              <a:rPr lang="en-US" baseline="-25000"/>
              <a:t>u, t 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A4F2DE1-B064-3DB4-6ED3-1C9B7E0D9FAF}"/>
              </a:ext>
            </a:extLst>
          </p:cNvPr>
          <p:cNvSpPr txBox="1"/>
          <p:nvPr/>
        </p:nvSpPr>
        <p:spPr>
          <a:xfrm>
            <a:off x="5302833" y="4385697"/>
            <a:ext cx="14793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+ ST: {</a:t>
            </a:r>
            <a:r>
              <a:rPr lang="en-US" err="1"/>
              <a:t>K</a:t>
            </a:r>
            <a:r>
              <a:rPr lang="en-US" baseline="-25000" err="1"/>
              <a:t>u,f</a:t>
            </a:r>
            <a:r>
              <a:rPr lang="en-US"/>
              <a:t>}</a:t>
            </a:r>
            <a:r>
              <a:rPr lang="en-US" baseline="-25000"/>
              <a:t> 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E927C1C-CB09-951E-BCAC-588907BCD224}"/>
              </a:ext>
            </a:extLst>
          </p:cNvPr>
          <p:cNvSpPr txBox="1"/>
          <p:nvPr/>
        </p:nvSpPr>
        <p:spPr>
          <a:xfrm>
            <a:off x="6373139" y="4579115"/>
            <a:ext cx="409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err="1"/>
              <a:t>K</a:t>
            </a:r>
            <a:r>
              <a:rPr lang="en-US" baseline="-25000" err="1"/>
              <a:t>f</a:t>
            </a:r>
            <a:r>
              <a:rPr lang="en-US" baseline="-2500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2586635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69B44B8-2CE6-9A1E-C9C1-2BE58CA800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655" y="426605"/>
            <a:ext cx="9948436" cy="32121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22230FE-9EB0-9BEB-0037-1A7077B13F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668" y="4141931"/>
            <a:ext cx="10103081" cy="1870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1119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F021C-8EC0-EC22-42DB-7B70C6BFF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5830A4C-509F-9F61-2419-23B631D63583}"/>
              </a:ext>
            </a:extLst>
          </p:cNvPr>
          <p:cNvSpPr/>
          <p:nvPr/>
        </p:nvSpPr>
        <p:spPr>
          <a:xfrm>
            <a:off x="1094874" y="336884"/>
            <a:ext cx="1588168" cy="119112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U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CA5A53-F2CB-DD49-36FC-69C9449844B8}"/>
              </a:ext>
            </a:extLst>
          </p:cNvPr>
          <p:cNvSpPr txBox="1"/>
          <p:nvPr/>
        </p:nvSpPr>
        <p:spPr>
          <a:xfrm>
            <a:off x="2057400" y="1034716"/>
            <a:ext cx="421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K</a:t>
            </a:r>
            <a:r>
              <a:rPr lang="en-US" baseline="-25000">
                <a:solidFill>
                  <a:schemeClr val="bg1"/>
                </a:solidFill>
              </a:rPr>
              <a:t>u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8E93FB0-B6A0-6FA8-3177-9912B6EDF6F1}"/>
              </a:ext>
            </a:extLst>
          </p:cNvPr>
          <p:cNvCxnSpPr>
            <a:stCxn id="4" idx="2"/>
          </p:cNvCxnSpPr>
          <p:nvPr/>
        </p:nvCxnSpPr>
        <p:spPr>
          <a:xfrm>
            <a:off x="1888958" y="1528011"/>
            <a:ext cx="48126" cy="49449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0746DE3-DDD2-3BDF-7EAF-D31CB5EFE763}"/>
              </a:ext>
            </a:extLst>
          </p:cNvPr>
          <p:cNvSpPr txBox="1"/>
          <p:nvPr/>
        </p:nvSpPr>
        <p:spPr>
          <a:xfrm>
            <a:off x="3049003" y="665384"/>
            <a:ext cx="5003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K</a:t>
            </a:r>
            <a:r>
              <a:rPr lang="en-US" baseline="-25000"/>
              <a:t>u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20F986-DFDA-C4B0-7D6D-95BCA19DF809}"/>
              </a:ext>
            </a:extLst>
          </p:cNvPr>
          <p:cNvSpPr txBox="1"/>
          <p:nvPr/>
        </p:nvSpPr>
        <p:spPr>
          <a:xfrm>
            <a:off x="3549316" y="665384"/>
            <a:ext cx="3272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User’s secret symmetric key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F50CFE5-CC40-0297-4797-7DCD240118FE}"/>
              </a:ext>
            </a:extLst>
          </p:cNvPr>
          <p:cNvSpPr/>
          <p:nvPr/>
        </p:nvSpPr>
        <p:spPr>
          <a:xfrm>
            <a:off x="8269204" y="1870506"/>
            <a:ext cx="1588168" cy="119112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79611D-9F3B-3D8E-457C-CBF2D0B44790}"/>
              </a:ext>
            </a:extLst>
          </p:cNvPr>
          <p:cNvSpPr txBox="1"/>
          <p:nvPr/>
        </p:nvSpPr>
        <p:spPr>
          <a:xfrm>
            <a:off x="9240251" y="2550838"/>
            <a:ext cx="409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K</a:t>
            </a:r>
            <a:r>
              <a:rPr lang="en-US" baseline="-25000">
                <a:solidFill>
                  <a:schemeClr val="bg1"/>
                </a:solidFill>
              </a:rPr>
              <a:t>t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B681DF-03E5-1882-E2F1-9332C10FC9A3}"/>
              </a:ext>
            </a:extLst>
          </p:cNvPr>
          <p:cNvSpPr txBox="1"/>
          <p:nvPr/>
        </p:nvSpPr>
        <p:spPr>
          <a:xfrm>
            <a:off x="10041857" y="1904230"/>
            <a:ext cx="18247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Ticket Granting Service (TGS)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E353019-750D-006C-53B4-B0D33A553FC9}"/>
              </a:ext>
            </a:extLst>
          </p:cNvPr>
          <p:cNvCxnSpPr/>
          <p:nvPr/>
        </p:nvCxnSpPr>
        <p:spPr>
          <a:xfrm>
            <a:off x="2028825" y="2366350"/>
            <a:ext cx="618423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197A9A14-7FEF-ECEF-BDF9-EFCE6CFB5D6D}"/>
              </a:ext>
            </a:extLst>
          </p:cNvPr>
          <p:cNvSpPr txBox="1"/>
          <p:nvPr/>
        </p:nvSpPr>
        <p:spPr>
          <a:xfrm>
            <a:off x="4585786" y="1751691"/>
            <a:ext cx="628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{F}</a:t>
            </a:r>
            <a:r>
              <a:rPr lang="en-US" baseline="-25000"/>
              <a:t> 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8DC6E72-8BB1-D0C2-3B64-846214C13578}"/>
              </a:ext>
            </a:extLst>
          </p:cNvPr>
          <p:cNvSpPr txBox="1"/>
          <p:nvPr/>
        </p:nvSpPr>
        <p:spPr>
          <a:xfrm>
            <a:off x="4913645" y="1880391"/>
            <a:ext cx="628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K</a:t>
            </a:r>
            <a:r>
              <a:rPr lang="en-US" baseline="-25000"/>
              <a:t>u, t 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8B46CDD-55FB-05E0-6805-6BCC00708EBF}"/>
              </a:ext>
            </a:extLst>
          </p:cNvPr>
          <p:cNvSpPr txBox="1"/>
          <p:nvPr/>
        </p:nvSpPr>
        <p:spPr>
          <a:xfrm>
            <a:off x="5175334" y="1777578"/>
            <a:ext cx="14793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+ TGT: {</a:t>
            </a:r>
            <a:r>
              <a:rPr lang="en-US" err="1"/>
              <a:t>K</a:t>
            </a:r>
            <a:r>
              <a:rPr lang="en-US" baseline="-25000" err="1"/>
              <a:t>u,t</a:t>
            </a:r>
            <a:r>
              <a:rPr lang="en-US"/>
              <a:t>}</a:t>
            </a:r>
            <a:r>
              <a:rPr lang="en-US" baseline="-25000"/>
              <a:t> 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7910B41-5265-9AA3-11DE-586286ABD97F}"/>
              </a:ext>
            </a:extLst>
          </p:cNvPr>
          <p:cNvSpPr txBox="1"/>
          <p:nvPr/>
        </p:nvSpPr>
        <p:spPr>
          <a:xfrm>
            <a:off x="6245640" y="1970996"/>
            <a:ext cx="409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K</a:t>
            </a:r>
            <a:r>
              <a:rPr lang="en-US" baseline="-25000" dirty="0"/>
              <a:t>t 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6D1A988-08D5-3361-298D-739728E09AF3}"/>
              </a:ext>
            </a:extLst>
          </p:cNvPr>
          <p:cNvCxnSpPr>
            <a:cxnSpLocks/>
          </p:cNvCxnSpPr>
          <p:nvPr/>
        </p:nvCxnSpPr>
        <p:spPr>
          <a:xfrm flipH="1">
            <a:off x="2028825" y="2797572"/>
            <a:ext cx="618423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EA32618B-79F3-C82E-B5C0-352A0D2E316F}"/>
              </a:ext>
            </a:extLst>
          </p:cNvPr>
          <p:cNvSpPr txBox="1"/>
          <p:nvPr/>
        </p:nvSpPr>
        <p:spPr>
          <a:xfrm>
            <a:off x="4542043" y="2854082"/>
            <a:ext cx="628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{</a:t>
            </a:r>
            <a:r>
              <a:rPr lang="en-US" err="1"/>
              <a:t>K</a:t>
            </a:r>
            <a:r>
              <a:rPr lang="en-US" baseline="-25000" err="1"/>
              <a:t>u</a:t>
            </a:r>
            <a:r>
              <a:rPr lang="en-US" baseline="-25000"/>
              <a:t>,f</a:t>
            </a:r>
            <a:r>
              <a:rPr lang="en-US"/>
              <a:t>}</a:t>
            </a:r>
            <a:r>
              <a:rPr lang="en-US" baseline="-25000"/>
              <a:t> 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72E2AB9-970B-C354-7D46-1E8D1BD37E9A}"/>
              </a:ext>
            </a:extLst>
          </p:cNvPr>
          <p:cNvSpPr txBox="1"/>
          <p:nvPr/>
        </p:nvSpPr>
        <p:spPr>
          <a:xfrm>
            <a:off x="4952748" y="2969063"/>
            <a:ext cx="628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K</a:t>
            </a:r>
            <a:r>
              <a:rPr lang="en-US" baseline="-25000"/>
              <a:t>u, t 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E9500D4-32D2-59C6-8F1E-772748A5DCDD}"/>
              </a:ext>
            </a:extLst>
          </p:cNvPr>
          <p:cNvSpPr txBox="1"/>
          <p:nvPr/>
        </p:nvSpPr>
        <p:spPr>
          <a:xfrm>
            <a:off x="5214437" y="2866250"/>
            <a:ext cx="14793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+ ST: {</a:t>
            </a:r>
            <a:r>
              <a:rPr lang="en-US" err="1"/>
              <a:t>K</a:t>
            </a:r>
            <a:r>
              <a:rPr lang="en-US" baseline="-25000" err="1"/>
              <a:t>u,f</a:t>
            </a:r>
            <a:r>
              <a:rPr lang="en-US"/>
              <a:t>}</a:t>
            </a:r>
            <a:r>
              <a:rPr lang="en-US" baseline="-25000"/>
              <a:t> 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E5A2ED1-8712-2197-3417-8E7F111DB06C}"/>
              </a:ext>
            </a:extLst>
          </p:cNvPr>
          <p:cNvSpPr txBox="1"/>
          <p:nvPr/>
        </p:nvSpPr>
        <p:spPr>
          <a:xfrm>
            <a:off x="6284743" y="3059668"/>
            <a:ext cx="409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err="1"/>
              <a:t>K</a:t>
            </a:r>
            <a:r>
              <a:rPr lang="en-US" baseline="-25000" err="1"/>
              <a:t>f</a:t>
            </a:r>
            <a:r>
              <a:rPr lang="en-US" baseline="-25000"/>
              <a:t> 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EFC4078-C317-7C8F-B84B-6A0843A87473}"/>
              </a:ext>
            </a:extLst>
          </p:cNvPr>
          <p:cNvSpPr/>
          <p:nvPr/>
        </p:nvSpPr>
        <p:spPr>
          <a:xfrm>
            <a:off x="8269204" y="4307440"/>
            <a:ext cx="1588168" cy="119112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F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77333C6-FCE9-20C3-8431-E6F2FEB6A022}"/>
              </a:ext>
            </a:extLst>
          </p:cNvPr>
          <p:cNvSpPr txBox="1"/>
          <p:nvPr/>
        </p:nvSpPr>
        <p:spPr>
          <a:xfrm>
            <a:off x="9240251" y="4987772"/>
            <a:ext cx="409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err="1">
                <a:solidFill>
                  <a:schemeClr val="bg1"/>
                </a:solidFill>
              </a:rPr>
              <a:t>K</a:t>
            </a:r>
            <a:r>
              <a:rPr lang="en-US" baseline="-25000" err="1">
                <a:solidFill>
                  <a:schemeClr val="bg1"/>
                </a:solidFill>
              </a:rPr>
              <a:t>f</a:t>
            </a:r>
            <a:r>
              <a:rPr lang="en-US" baseline="-25000">
                <a:solidFill>
                  <a:schemeClr val="bg1"/>
                </a:solidFill>
              </a:rPr>
              <a:t> 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31AB18C-1AC7-8C82-D069-8030E5013D90}"/>
              </a:ext>
            </a:extLst>
          </p:cNvPr>
          <p:cNvSpPr txBox="1"/>
          <p:nvPr/>
        </p:nvSpPr>
        <p:spPr>
          <a:xfrm>
            <a:off x="10041857" y="4341164"/>
            <a:ext cx="1824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File Server (FS)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223A294C-650B-52BC-D81A-0C77EA90B13D}"/>
              </a:ext>
            </a:extLst>
          </p:cNvPr>
          <p:cNvCxnSpPr/>
          <p:nvPr/>
        </p:nvCxnSpPr>
        <p:spPr>
          <a:xfrm>
            <a:off x="2028825" y="4803284"/>
            <a:ext cx="618423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2FE2E646-0160-D996-8304-19E43DE315F3}"/>
              </a:ext>
            </a:extLst>
          </p:cNvPr>
          <p:cNvSpPr txBox="1"/>
          <p:nvPr/>
        </p:nvSpPr>
        <p:spPr>
          <a:xfrm>
            <a:off x="3922798" y="4188625"/>
            <a:ext cx="12916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{Request}</a:t>
            </a:r>
            <a:r>
              <a:rPr lang="en-US" baseline="-25000"/>
              <a:t> 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2CBE2FB-C0C7-E8F7-DB06-9E619B4F2072}"/>
              </a:ext>
            </a:extLst>
          </p:cNvPr>
          <p:cNvSpPr txBox="1"/>
          <p:nvPr/>
        </p:nvSpPr>
        <p:spPr>
          <a:xfrm>
            <a:off x="4913645" y="4317325"/>
            <a:ext cx="628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K</a:t>
            </a:r>
            <a:r>
              <a:rPr lang="en-US" baseline="-25000"/>
              <a:t>u, f 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10A15A4-A5FE-15F0-C61D-01192072643E}"/>
              </a:ext>
            </a:extLst>
          </p:cNvPr>
          <p:cNvSpPr txBox="1"/>
          <p:nvPr/>
        </p:nvSpPr>
        <p:spPr>
          <a:xfrm>
            <a:off x="5280482" y="4214948"/>
            <a:ext cx="14793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+ ST: {</a:t>
            </a:r>
            <a:r>
              <a:rPr lang="en-US" err="1"/>
              <a:t>K</a:t>
            </a:r>
            <a:r>
              <a:rPr lang="en-US" baseline="-25000" err="1"/>
              <a:t>u,f</a:t>
            </a:r>
            <a:r>
              <a:rPr lang="en-US"/>
              <a:t>}</a:t>
            </a:r>
            <a:r>
              <a:rPr lang="en-US" baseline="-25000"/>
              <a:t> 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91F012F-9D5E-9418-D0C1-57B8AB303477}"/>
              </a:ext>
            </a:extLst>
          </p:cNvPr>
          <p:cNvSpPr txBox="1"/>
          <p:nvPr/>
        </p:nvSpPr>
        <p:spPr>
          <a:xfrm>
            <a:off x="6248662" y="4408366"/>
            <a:ext cx="409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K</a:t>
            </a:r>
            <a:r>
              <a:rPr lang="en-US" baseline="-25000" dirty="0" err="1"/>
              <a:t>f</a:t>
            </a:r>
            <a:r>
              <a:rPr lang="en-US" baseline="-25000" dirty="0"/>
              <a:t>  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6F49703F-3970-6CA2-5FB7-1057574938B7}"/>
              </a:ext>
            </a:extLst>
          </p:cNvPr>
          <p:cNvCxnSpPr>
            <a:cxnSpLocks/>
          </p:cNvCxnSpPr>
          <p:nvPr/>
        </p:nvCxnSpPr>
        <p:spPr>
          <a:xfrm flipH="1">
            <a:off x="2028825" y="5234506"/>
            <a:ext cx="618423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88867300-3639-8790-9719-0500D818AF80}"/>
              </a:ext>
            </a:extLst>
          </p:cNvPr>
          <p:cNvSpPr txBox="1"/>
          <p:nvPr/>
        </p:nvSpPr>
        <p:spPr>
          <a:xfrm>
            <a:off x="4812881" y="5365940"/>
            <a:ext cx="13363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{Approved}</a:t>
            </a:r>
            <a:r>
              <a:rPr lang="en-US" baseline="-25000"/>
              <a:t> 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C37DA38-25D6-C426-2C9D-7ADA90564D0E}"/>
              </a:ext>
            </a:extLst>
          </p:cNvPr>
          <p:cNvSpPr txBox="1"/>
          <p:nvPr/>
        </p:nvSpPr>
        <p:spPr>
          <a:xfrm>
            <a:off x="5931314" y="5480921"/>
            <a:ext cx="628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K</a:t>
            </a:r>
            <a:r>
              <a:rPr lang="en-US" baseline="-25000"/>
              <a:t>u, f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A369F8-40C2-D886-A493-B6A4234115A3}"/>
              </a:ext>
            </a:extLst>
          </p:cNvPr>
          <p:cNvSpPr txBox="1"/>
          <p:nvPr/>
        </p:nvSpPr>
        <p:spPr>
          <a:xfrm>
            <a:off x="7246834" y="6084606"/>
            <a:ext cx="3785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K</a:t>
            </a:r>
            <a:r>
              <a:rPr lang="en-US" baseline="-25000" dirty="0" err="1"/>
              <a:t>f</a:t>
            </a:r>
            <a:r>
              <a:rPr lang="en-US" dirty="0"/>
              <a:t> is service key in Active Directory</a:t>
            </a:r>
          </a:p>
        </p:txBody>
      </p:sp>
    </p:spTree>
    <p:extLst>
      <p:ext uri="{BB962C8B-B14F-4D97-AF65-F5344CB8AC3E}">
        <p14:creationId xmlns:p14="http://schemas.microsoft.com/office/powerpoint/2010/main" val="40231918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74B33-3E3C-DCCF-0410-B2765F95A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A5797-10BB-3519-45E9-FBCA86D0A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445" y="100124"/>
            <a:ext cx="10515600" cy="1325563"/>
          </a:xfrm>
        </p:spPr>
        <p:txBody>
          <a:bodyPr/>
          <a:lstStyle/>
          <a:p>
            <a:r>
              <a:rPr lang="en-US" dirty="0"/>
              <a:t>Silver Ticket Attack.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099443-3EDF-7A01-C875-015E5298F82E}"/>
              </a:ext>
            </a:extLst>
          </p:cNvPr>
          <p:cNvSpPr/>
          <p:nvPr/>
        </p:nvSpPr>
        <p:spPr>
          <a:xfrm>
            <a:off x="8269204" y="4307440"/>
            <a:ext cx="1588168" cy="119112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F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3F7131-DF64-9A10-B3FC-3454962E7F1D}"/>
              </a:ext>
            </a:extLst>
          </p:cNvPr>
          <p:cNvSpPr txBox="1"/>
          <p:nvPr/>
        </p:nvSpPr>
        <p:spPr>
          <a:xfrm>
            <a:off x="9240251" y="4987772"/>
            <a:ext cx="409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err="1">
                <a:solidFill>
                  <a:schemeClr val="bg1"/>
                </a:solidFill>
              </a:rPr>
              <a:t>K</a:t>
            </a:r>
            <a:r>
              <a:rPr lang="en-US" baseline="-25000" err="1">
                <a:solidFill>
                  <a:schemeClr val="bg1"/>
                </a:solidFill>
              </a:rPr>
              <a:t>f</a:t>
            </a:r>
            <a:r>
              <a:rPr lang="en-US" baseline="-25000">
                <a:solidFill>
                  <a:schemeClr val="bg1"/>
                </a:solidFill>
              </a:rPr>
              <a:t>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C7A1A0-32E8-7F8C-0009-610810A7D2D5}"/>
              </a:ext>
            </a:extLst>
          </p:cNvPr>
          <p:cNvSpPr txBox="1"/>
          <p:nvPr/>
        </p:nvSpPr>
        <p:spPr>
          <a:xfrm>
            <a:off x="10041857" y="4341164"/>
            <a:ext cx="1824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File Server (FS)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CB9102F-7D86-E683-9C78-72F8448F8A54}"/>
              </a:ext>
            </a:extLst>
          </p:cNvPr>
          <p:cNvCxnSpPr/>
          <p:nvPr/>
        </p:nvCxnSpPr>
        <p:spPr>
          <a:xfrm>
            <a:off x="2028825" y="4803284"/>
            <a:ext cx="618423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AEF8B0E-E904-59E8-C55B-7EE5047CCC12}"/>
              </a:ext>
            </a:extLst>
          </p:cNvPr>
          <p:cNvSpPr txBox="1"/>
          <p:nvPr/>
        </p:nvSpPr>
        <p:spPr>
          <a:xfrm>
            <a:off x="3922798" y="4188625"/>
            <a:ext cx="12916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{Request}</a:t>
            </a:r>
            <a:r>
              <a:rPr lang="en-US" baseline="-25000"/>
              <a:t>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81A9D9-FE79-65A5-CE09-E662A5ACC46F}"/>
              </a:ext>
            </a:extLst>
          </p:cNvPr>
          <p:cNvSpPr txBox="1"/>
          <p:nvPr/>
        </p:nvSpPr>
        <p:spPr>
          <a:xfrm>
            <a:off x="4913645" y="4317325"/>
            <a:ext cx="628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K</a:t>
            </a:r>
            <a:r>
              <a:rPr lang="en-US" baseline="-25000" dirty="0"/>
              <a:t>u, f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D48CA0-A496-71C6-C6CA-02903C1BF6A8}"/>
              </a:ext>
            </a:extLst>
          </p:cNvPr>
          <p:cNvSpPr txBox="1"/>
          <p:nvPr/>
        </p:nvSpPr>
        <p:spPr>
          <a:xfrm>
            <a:off x="5280482" y="4214948"/>
            <a:ext cx="14793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+ ST: {</a:t>
            </a:r>
            <a:r>
              <a:rPr lang="en-US" err="1"/>
              <a:t>K</a:t>
            </a:r>
            <a:r>
              <a:rPr lang="en-US" baseline="-25000" err="1"/>
              <a:t>u,f</a:t>
            </a:r>
            <a:r>
              <a:rPr lang="en-US"/>
              <a:t>}</a:t>
            </a:r>
            <a:r>
              <a:rPr lang="en-US" baseline="-25000"/>
              <a:t>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DFCA1F-6BC8-66B0-3755-F85FA835BA58}"/>
              </a:ext>
            </a:extLst>
          </p:cNvPr>
          <p:cNvSpPr txBox="1"/>
          <p:nvPr/>
        </p:nvSpPr>
        <p:spPr>
          <a:xfrm>
            <a:off x="6248662" y="4408366"/>
            <a:ext cx="409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K</a:t>
            </a:r>
            <a:r>
              <a:rPr lang="en-US" baseline="-25000" dirty="0" err="1"/>
              <a:t>f</a:t>
            </a:r>
            <a:r>
              <a:rPr lang="en-US" baseline="-25000" dirty="0"/>
              <a:t>  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6197059-D22F-D718-8062-50FFD86C8584}"/>
              </a:ext>
            </a:extLst>
          </p:cNvPr>
          <p:cNvCxnSpPr>
            <a:cxnSpLocks/>
          </p:cNvCxnSpPr>
          <p:nvPr/>
        </p:nvCxnSpPr>
        <p:spPr>
          <a:xfrm flipH="1">
            <a:off x="2028825" y="5234506"/>
            <a:ext cx="618423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83943FE0-B3EB-7D0E-C5EC-1C1C70AD8CC6}"/>
              </a:ext>
            </a:extLst>
          </p:cNvPr>
          <p:cNvSpPr txBox="1"/>
          <p:nvPr/>
        </p:nvSpPr>
        <p:spPr>
          <a:xfrm>
            <a:off x="4812881" y="5365940"/>
            <a:ext cx="13363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{Approved}</a:t>
            </a:r>
            <a:r>
              <a:rPr lang="en-US" baseline="-25000"/>
              <a:t> 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0294BCA-B6B6-9498-603D-7226C63EDBD4}"/>
              </a:ext>
            </a:extLst>
          </p:cNvPr>
          <p:cNvSpPr txBox="1"/>
          <p:nvPr/>
        </p:nvSpPr>
        <p:spPr>
          <a:xfrm>
            <a:off x="5931314" y="5480921"/>
            <a:ext cx="628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K</a:t>
            </a:r>
            <a:r>
              <a:rPr lang="en-US" baseline="-25000"/>
              <a:t>u, f 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E7D2091-8BFC-C48C-5475-3A3D56580C36}"/>
              </a:ext>
            </a:extLst>
          </p:cNvPr>
          <p:cNvSpPr txBox="1"/>
          <p:nvPr/>
        </p:nvSpPr>
        <p:spPr>
          <a:xfrm>
            <a:off x="7246834" y="6084606"/>
            <a:ext cx="3785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K</a:t>
            </a:r>
            <a:r>
              <a:rPr lang="en-US" baseline="-25000" dirty="0" err="1"/>
              <a:t>f</a:t>
            </a:r>
            <a:r>
              <a:rPr lang="en-US" dirty="0"/>
              <a:t> is service key in Active Directory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9958623-12B5-CCD9-47F1-4DA5623EE41B}"/>
              </a:ext>
            </a:extLst>
          </p:cNvPr>
          <p:cNvSpPr/>
          <p:nvPr/>
        </p:nvSpPr>
        <p:spPr>
          <a:xfrm>
            <a:off x="1210678" y="2073639"/>
            <a:ext cx="1588168" cy="119112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U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FAECDD0-D2C1-D280-5153-9A088EDB6A60}"/>
              </a:ext>
            </a:extLst>
          </p:cNvPr>
          <p:cNvSpPr txBox="1"/>
          <p:nvPr/>
        </p:nvSpPr>
        <p:spPr>
          <a:xfrm>
            <a:off x="2057400" y="1034716"/>
            <a:ext cx="421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K</a:t>
            </a:r>
            <a:r>
              <a:rPr lang="en-US" baseline="-25000">
                <a:solidFill>
                  <a:schemeClr val="bg1"/>
                </a:solidFill>
              </a:rPr>
              <a:t>u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3C5F8AB-7CE0-63C5-79E0-C0EE06C60747}"/>
              </a:ext>
            </a:extLst>
          </p:cNvPr>
          <p:cNvCxnSpPr>
            <a:cxnSpLocks/>
          </p:cNvCxnSpPr>
          <p:nvPr/>
        </p:nvCxnSpPr>
        <p:spPr>
          <a:xfrm>
            <a:off x="1980699" y="3288717"/>
            <a:ext cx="48126" cy="49449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08F70771-5BB3-FF1D-B81C-701A3D4917E8}"/>
              </a:ext>
            </a:extLst>
          </p:cNvPr>
          <p:cNvSpPr txBox="1"/>
          <p:nvPr/>
        </p:nvSpPr>
        <p:spPr>
          <a:xfrm>
            <a:off x="6149260" y="1606609"/>
            <a:ext cx="425951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 we get access to service key </a:t>
            </a:r>
            <a:r>
              <a:rPr lang="en-US" dirty="0" err="1"/>
              <a:t>K</a:t>
            </a:r>
            <a:r>
              <a:rPr lang="en-US" baseline="-25000" dirty="0" err="1"/>
              <a:t>f</a:t>
            </a:r>
            <a:endParaRPr lang="en-US" dirty="0"/>
          </a:p>
          <a:p>
            <a:endParaRPr lang="en-US" dirty="0"/>
          </a:p>
          <a:p>
            <a:r>
              <a:rPr lang="en-US" dirty="0"/>
              <a:t>We can for request  generating K</a:t>
            </a:r>
            <a:r>
              <a:rPr lang="en-US" baseline="-25000" dirty="0"/>
              <a:t>u, f  </a:t>
            </a:r>
          </a:p>
          <a:p>
            <a:r>
              <a:rPr lang="en-US" dirty="0"/>
              <a:t>Create a fake ST: by encrypting with service key </a:t>
            </a:r>
            <a:r>
              <a:rPr lang="en-US" dirty="0" err="1"/>
              <a:t>K</a:t>
            </a:r>
            <a:r>
              <a:rPr lang="en-US" baseline="-25000" dirty="0" err="1"/>
              <a:t>f</a:t>
            </a:r>
            <a:r>
              <a:rPr lang="en-US" baseline="-25000" dirty="0"/>
              <a:t>. </a:t>
            </a:r>
            <a:r>
              <a:rPr lang="en-US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CCAE3E-B761-597C-EC1D-C853E8C14088}"/>
              </a:ext>
            </a:extLst>
          </p:cNvPr>
          <p:cNvSpPr txBox="1"/>
          <p:nvPr/>
        </p:nvSpPr>
        <p:spPr>
          <a:xfrm>
            <a:off x="8213057" y="581114"/>
            <a:ext cx="2896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Pass the Ticket..</a:t>
            </a:r>
          </a:p>
        </p:txBody>
      </p:sp>
    </p:spTree>
    <p:extLst>
      <p:ext uri="{BB962C8B-B14F-4D97-AF65-F5344CB8AC3E}">
        <p14:creationId xmlns:p14="http://schemas.microsoft.com/office/powerpoint/2010/main" val="35003745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3F9F3-7974-C51A-BF13-8461DC176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Hacker Recipes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86851-BBFE-7E21-F1E0-1E52C5BB6A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77A8BE-C15A-83A4-F77C-1718130D1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029" y="1515301"/>
            <a:ext cx="10689771" cy="49719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A7DC3F-7756-49A4-D8C0-3EC1AEB347EA}"/>
              </a:ext>
            </a:extLst>
          </p:cNvPr>
          <p:cNvSpPr txBox="1"/>
          <p:nvPr/>
        </p:nvSpPr>
        <p:spPr>
          <a:xfrm>
            <a:off x="5432276" y="84324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https://www.thehacker.recipes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8215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96728-6F18-AD23-72E2-8C51C7010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AA70A8-76F0-1104-3C85-94C0027B18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D27602E-A001-10AA-E6A0-C2EB51B4F9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3085"/>
            <a:ext cx="12192000" cy="590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016DD0A-F705-3AFD-DE60-67D6B2F9ACBD}"/>
              </a:ext>
            </a:extLst>
          </p:cNvPr>
          <p:cNvSpPr txBox="1"/>
          <p:nvPr/>
        </p:nvSpPr>
        <p:spPr>
          <a:xfrm>
            <a:off x="1637943" y="6169709"/>
            <a:ext cx="100270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https://www.thehacker.recipes/assets/Pass%20the%20things%20(dark).DGoYJB0B.png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575039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1037</Words>
  <Application>Microsoft Macintosh PowerPoint</Application>
  <PresentationFormat>Widescreen</PresentationFormat>
  <Paragraphs>227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Aptos</vt:lpstr>
      <vt:lpstr>Aptos Display</vt:lpstr>
      <vt:lpstr>Arial</vt:lpstr>
      <vt:lpstr>fkGroteskNeue</vt:lpstr>
      <vt:lpstr>Inter</vt:lpstr>
      <vt:lpstr>Wingdings</vt:lpstr>
      <vt:lpstr>Office Theme</vt:lpstr>
      <vt:lpstr>Kerberos Overview</vt:lpstr>
      <vt:lpstr>PowerPoint Presentation</vt:lpstr>
      <vt:lpstr>Cryptographic Details of Kerberos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Now one more time with Attacks.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Kerberosting Explained. </vt:lpstr>
      <vt:lpstr>PowerPoint Presentation</vt:lpstr>
      <vt:lpstr>PowerPoint Presentation</vt:lpstr>
      <vt:lpstr>Silver Ticket Attack. </vt:lpstr>
      <vt:lpstr>The Hacker Recipes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Graham, Daniel George (dgg6b)</dc:creator>
  <cp:lastModifiedBy>Graham, Daniel George (dgg6b)</cp:lastModifiedBy>
  <cp:revision>1</cp:revision>
  <dcterms:created xsi:type="dcterms:W3CDTF">2025-03-17T17:55:57Z</dcterms:created>
  <dcterms:modified xsi:type="dcterms:W3CDTF">2025-03-17T20:16:37Z</dcterms:modified>
</cp:coreProperties>
</file>