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286" r:id="rId3"/>
    <p:sldId id="262" r:id="rId4"/>
    <p:sldId id="305" r:id="rId5"/>
    <p:sldId id="287" r:id="rId6"/>
    <p:sldId id="284" r:id="rId7"/>
    <p:sldId id="291" r:id="rId8"/>
    <p:sldId id="306" r:id="rId9"/>
    <p:sldId id="289" r:id="rId10"/>
    <p:sldId id="307" r:id="rId11"/>
    <p:sldId id="319" r:id="rId12"/>
    <p:sldId id="318" r:id="rId13"/>
    <p:sldId id="357" r:id="rId14"/>
    <p:sldId id="359" r:id="rId15"/>
    <p:sldId id="360" r:id="rId16"/>
    <p:sldId id="361" r:id="rId17"/>
    <p:sldId id="358"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003"/>
    <p:restoredTop sz="94690"/>
  </p:normalViewPr>
  <p:slideViewPr>
    <p:cSldViewPr snapToGrid="0">
      <p:cViewPr varScale="1">
        <p:scale>
          <a:sx n="151" d="100"/>
          <a:sy n="151" d="100"/>
        </p:scale>
        <p:origin x="904" y="1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541D7F-B875-944F-9942-92B94CCCDD73}" type="datetimeFigureOut">
              <a:rPr lang="en-US" smtClean="0"/>
              <a:t>3/17/25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434336-73BB-0646-A026-BDA7ACFE8A79}" type="slidenum">
              <a:rPr lang="en-US" smtClean="0"/>
              <a:t>‹#›</a:t>
            </a:fld>
            <a:endParaRPr lang="en-US"/>
          </a:p>
        </p:txBody>
      </p:sp>
    </p:spTree>
    <p:extLst>
      <p:ext uri="{BB962C8B-B14F-4D97-AF65-F5344CB8AC3E}">
        <p14:creationId xmlns:p14="http://schemas.microsoft.com/office/powerpoint/2010/main" val="6565658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A59ECA9-16FD-A244-8491-CD1A7A1DBEE9}" type="slidenum">
              <a:rPr lang="en-US" smtClean="0"/>
              <a:t>3</a:t>
            </a:fld>
            <a:endParaRPr lang="en-US"/>
          </a:p>
        </p:txBody>
      </p:sp>
    </p:spTree>
    <p:extLst>
      <p:ext uri="{BB962C8B-B14F-4D97-AF65-F5344CB8AC3E}">
        <p14:creationId xmlns:p14="http://schemas.microsoft.com/office/powerpoint/2010/main" val="32228464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76532-EDBE-FA56-FDA1-3BE5359388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721B61-F683-AC61-E337-11CC362662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A0291C-D2BE-C0CC-C360-67E7C4590DD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FEDEEBA-0EC6-4439-29F0-699535A8EB97}"/>
              </a:ext>
            </a:extLst>
          </p:cNvPr>
          <p:cNvSpPr>
            <a:spLocks noGrp="1"/>
          </p:cNvSpPr>
          <p:nvPr>
            <p:ph type="sldNum" sz="quarter" idx="5"/>
          </p:nvPr>
        </p:nvSpPr>
        <p:spPr/>
        <p:txBody>
          <a:bodyPr/>
          <a:lstStyle/>
          <a:p>
            <a:fld id="{7A59ECA9-16FD-A244-8491-CD1A7A1DBEE9}" type="slidenum">
              <a:rPr lang="en-US" smtClean="0"/>
              <a:t>4</a:t>
            </a:fld>
            <a:endParaRPr lang="en-US"/>
          </a:p>
        </p:txBody>
      </p:sp>
    </p:spTree>
    <p:extLst>
      <p:ext uri="{BB962C8B-B14F-4D97-AF65-F5344CB8AC3E}">
        <p14:creationId xmlns:p14="http://schemas.microsoft.com/office/powerpoint/2010/main" val="18339090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59ECA9-16FD-A244-8491-CD1A7A1DBEE9}" type="slidenum">
              <a:rPr lang="en-US" smtClean="0"/>
              <a:t>10</a:t>
            </a:fld>
            <a:endParaRPr lang="en-US"/>
          </a:p>
        </p:txBody>
      </p:sp>
    </p:spTree>
    <p:extLst>
      <p:ext uri="{BB962C8B-B14F-4D97-AF65-F5344CB8AC3E}">
        <p14:creationId xmlns:p14="http://schemas.microsoft.com/office/powerpoint/2010/main" val="17203348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F6EAA-23B7-F6E9-8FEE-EB6AD1FBDE2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B2F4D62-4589-BD0D-74BC-A75BAFE6ACA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FAE2F9B-516B-D2C6-794B-773EE112CB45}"/>
              </a:ext>
            </a:extLst>
          </p:cNvPr>
          <p:cNvSpPr>
            <a:spLocks noGrp="1"/>
          </p:cNvSpPr>
          <p:nvPr>
            <p:ph type="dt" sz="half" idx="10"/>
          </p:nvPr>
        </p:nvSpPr>
        <p:spPr/>
        <p:txBody>
          <a:bodyPr/>
          <a:lstStyle/>
          <a:p>
            <a:fld id="{41068230-3D99-094B-A893-6B1A5BEBF023}" type="datetimeFigureOut">
              <a:rPr lang="en-US" smtClean="0"/>
              <a:t>3/17/25</a:t>
            </a:fld>
            <a:endParaRPr lang="en-US"/>
          </a:p>
        </p:txBody>
      </p:sp>
      <p:sp>
        <p:nvSpPr>
          <p:cNvPr id="5" name="Footer Placeholder 4">
            <a:extLst>
              <a:ext uri="{FF2B5EF4-FFF2-40B4-BE49-F238E27FC236}">
                <a16:creationId xmlns:a16="http://schemas.microsoft.com/office/drawing/2014/main" id="{CEE1FCD6-686B-2C32-22F0-3117E9234A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AA085F-3FF4-2915-B57C-9CCF6DF72C99}"/>
              </a:ext>
            </a:extLst>
          </p:cNvPr>
          <p:cNvSpPr>
            <a:spLocks noGrp="1"/>
          </p:cNvSpPr>
          <p:nvPr>
            <p:ph type="sldNum" sz="quarter" idx="12"/>
          </p:nvPr>
        </p:nvSpPr>
        <p:spPr/>
        <p:txBody>
          <a:bodyPr/>
          <a:lstStyle/>
          <a:p>
            <a:fld id="{BCA51435-BA01-5B48-BF2D-9A0CA0D5A1CC}" type="slidenum">
              <a:rPr lang="en-US" smtClean="0"/>
              <a:t>‹#›</a:t>
            </a:fld>
            <a:endParaRPr lang="en-US"/>
          </a:p>
        </p:txBody>
      </p:sp>
    </p:spTree>
    <p:extLst>
      <p:ext uri="{BB962C8B-B14F-4D97-AF65-F5344CB8AC3E}">
        <p14:creationId xmlns:p14="http://schemas.microsoft.com/office/powerpoint/2010/main" val="38960913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BA864-CD37-BAF6-0428-EA2870C8224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E76A33-0049-0B35-9127-89B683942A6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F69243-B2B1-B1E6-6CCD-ECC26914E9BD}"/>
              </a:ext>
            </a:extLst>
          </p:cNvPr>
          <p:cNvSpPr>
            <a:spLocks noGrp="1"/>
          </p:cNvSpPr>
          <p:nvPr>
            <p:ph type="dt" sz="half" idx="10"/>
          </p:nvPr>
        </p:nvSpPr>
        <p:spPr/>
        <p:txBody>
          <a:bodyPr/>
          <a:lstStyle/>
          <a:p>
            <a:fld id="{41068230-3D99-094B-A893-6B1A5BEBF023}" type="datetimeFigureOut">
              <a:rPr lang="en-US" smtClean="0"/>
              <a:t>3/17/25</a:t>
            </a:fld>
            <a:endParaRPr lang="en-US"/>
          </a:p>
        </p:txBody>
      </p:sp>
      <p:sp>
        <p:nvSpPr>
          <p:cNvPr id="5" name="Footer Placeholder 4">
            <a:extLst>
              <a:ext uri="{FF2B5EF4-FFF2-40B4-BE49-F238E27FC236}">
                <a16:creationId xmlns:a16="http://schemas.microsoft.com/office/drawing/2014/main" id="{9E00DFB4-E8FF-4D9E-F6E4-1E4E70893B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DB1BDD-BA99-E4A5-BAB7-E3E3EA2782A8}"/>
              </a:ext>
            </a:extLst>
          </p:cNvPr>
          <p:cNvSpPr>
            <a:spLocks noGrp="1"/>
          </p:cNvSpPr>
          <p:nvPr>
            <p:ph type="sldNum" sz="quarter" idx="12"/>
          </p:nvPr>
        </p:nvSpPr>
        <p:spPr/>
        <p:txBody>
          <a:bodyPr/>
          <a:lstStyle/>
          <a:p>
            <a:fld id="{BCA51435-BA01-5B48-BF2D-9A0CA0D5A1CC}" type="slidenum">
              <a:rPr lang="en-US" smtClean="0"/>
              <a:t>‹#›</a:t>
            </a:fld>
            <a:endParaRPr lang="en-US"/>
          </a:p>
        </p:txBody>
      </p:sp>
    </p:spTree>
    <p:extLst>
      <p:ext uri="{BB962C8B-B14F-4D97-AF65-F5344CB8AC3E}">
        <p14:creationId xmlns:p14="http://schemas.microsoft.com/office/powerpoint/2010/main" val="28599120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7B5DF-B87C-F59C-4EAF-A364A9FFB9B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3EF2000-46CC-C630-D8EF-5D2DCF5A984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0771719-346C-74B5-5F70-431F4EF3184C}"/>
              </a:ext>
            </a:extLst>
          </p:cNvPr>
          <p:cNvSpPr>
            <a:spLocks noGrp="1"/>
          </p:cNvSpPr>
          <p:nvPr>
            <p:ph type="dt" sz="half" idx="10"/>
          </p:nvPr>
        </p:nvSpPr>
        <p:spPr/>
        <p:txBody>
          <a:bodyPr/>
          <a:lstStyle/>
          <a:p>
            <a:fld id="{41068230-3D99-094B-A893-6B1A5BEBF023}" type="datetimeFigureOut">
              <a:rPr lang="en-US" smtClean="0"/>
              <a:t>3/17/25</a:t>
            </a:fld>
            <a:endParaRPr lang="en-US"/>
          </a:p>
        </p:txBody>
      </p:sp>
      <p:sp>
        <p:nvSpPr>
          <p:cNvPr id="5" name="Footer Placeholder 4">
            <a:extLst>
              <a:ext uri="{FF2B5EF4-FFF2-40B4-BE49-F238E27FC236}">
                <a16:creationId xmlns:a16="http://schemas.microsoft.com/office/drawing/2014/main" id="{27B2F0A8-1A01-3566-E805-26CA65B53C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2A1697-3405-7C2F-83CD-A724B2A93A84}"/>
              </a:ext>
            </a:extLst>
          </p:cNvPr>
          <p:cNvSpPr>
            <a:spLocks noGrp="1"/>
          </p:cNvSpPr>
          <p:nvPr>
            <p:ph type="sldNum" sz="quarter" idx="12"/>
          </p:nvPr>
        </p:nvSpPr>
        <p:spPr/>
        <p:txBody>
          <a:bodyPr/>
          <a:lstStyle/>
          <a:p>
            <a:fld id="{BCA51435-BA01-5B48-BF2D-9A0CA0D5A1CC}" type="slidenum">
              <a:rPr lang="en-US" smtClean="0"/>
              <a:t>‹#›</a:t>
            </a:fld>
            <a:endParaRPr lang="en-US"/>
          </a:p>
        </p:txBody>
      </p:sp>
    </p:spTree>
    <p:extLst>
      <p:ext uri="{BB962C8B-B14F-4D97-AF65-F5344CB8AC3E}">
        <p14:creationId xmlns:p14="http://schemas.microsoft.com/office/powerpoint/2010/main" val="18461529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896C4-2851-268F-6A4D-5DEAEFDC991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AB2C2FF-E0A6-D32B-18DE-63E2B856B07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1F87806-DFAD-9F61-DCBA-E837C2FCA9D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5E2EF7E-5C65-4E46-F5F5-CDC0403E35E5}"/>
              </a:ext>
            </a:extLst>
          </p:cNvPr>
          <p:cNvSpPr>
            <a:spLocks noGrp="1"/>
          </p:cNvSpPr>
          <p:nvPr>
            <p:ph type="dt" sz="half" idx="10"/>
          </p:nvPr>
        </p:nvSpPr>
        <p:spPr/>
        <p:txBody>
          <a:bodyPr/>
          <a:lstStyle/>
          <a:p>
            <a:fld id="{41068230-3D99-094B-A893-6B1A5BEBF023}" type="datetimeFigureOut">
              <a:rPr lang="en-US" smtClean="0"/>
              <a:t>3/17/25</a:t>
            </a:fld>
            <a:endParaRPr lang="en-US"/>
          </a:p>
        </p:txBody>
      </p:sp>
      <p:sp>
        <p:nvSpPr>
          <p:cNvPr id="6" name="Footer Placeholder 5">
            <a:extLst>
              <a:ext uri="{FF2B5EF4-FFF2-40B4-BE49-F238E27FC236}">
                <a16:creationId xmlns:a16="http://schemas.microsoft.com/office/drawing/2014/main" id="{BA026469-0DDB-72A7-95A8-2C84CD1A9D2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1D3928-FC65-4D7A-5BB3-A263B963DC73}"/>
              </a:ext>
            </a:extLst>
          </p:cNvPr>
          <p:cNvSpPr>
            <a:spLocks noGrp="1"/>
          </p:cNvSpPr>
          <p:nvPr>
            <p:ph type="sldNum" sz="quarter" idx="12"/>
          </p:nvPr>
        </p:nvSpPr>
        <p:spPr/>
        <p:txBody>
          <a:bodyPr/>
          <a:lstStyle/>
          <a:p>
            <a:fld id="{BCA51435-BA01-5B48-BF2D-9A0CA0D5A1CC}" type="slidenum">
              <a:rPr lang="en-US" smtClean="0"/>
              <a:t>‹#›</a:t>
            </a:fld>
            <a:endParaRPr lang="en-US"/>
          </a:p>
        </p:txBody>
      </p:sp>
    </p:spTree>
    <p:extLst>
      <p:ext uri="{BB962C8B-B14F-4D97-AF65-F5344CB8AC3E}">
        <p14:creationId xmlns:p14="http://schemas.microsoft.com/office/powerpoint/2010/main" val="2496493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C1FD0-CD5E-579C-F879-D19D0CF7E85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821D77C-6C9A-37B2-08F7-8659316EA73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1EDB31A-DB53-9A06-C083-662C93C56E1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E0F391F-47C8-3350-C106-D36BEB2C4E7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B00118F-7456-3CAA-650F-F5B38B33FC5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ECA7782-C573-873C-4717-F9F840564BE7}"/>
              </a:ext>
            </a:extLst>
          </p:cNvPr>
          <p:cNvSpPr>
            <a:spLocks noGrp="1"/>
          </p:cNvSpPr>
          <p:nvPr>
            <p:ph type="dt" sz="half" idx="10"/>
          </p:nvPr>
        </p:nvSpPr>
        <p:spPr/>
        <p:txBody>
          <a:bodyPr/>
          <a:lstStyle/>
          <a:p>
            <a:fld id="{41068230-3D99-094B-A893-6B1A5BEBF023}" type="datetimeFigureOut">
              <a:rPr lang="en-US" smtClean="0"/>
              <a:t>3/17/25</a:t>
            </a:fld>
            <a:endParaRPr lang="en-US"/>
          </a:p>
        </p:txBody>
      </p:sp>
      <p:sp>
        <p:nvSpPr>
          <p:cNvPr id="8" name="Footer Placeholder 7">
            <a:extLst>
              <a:ext uri="{FF2B5EF4-FFF2-40B4-BE49-F238E27FC236}">
                <a16:creationId xmlns:a16="http://schemas.microsoft.com/office/drawing/2014/main" id="{5D37ED26-9DC1-DE90-49F6-3E872A3F8F8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2FD1342-0B2F-0906-E7D4-4B1EB14582BB}"/>
              </a:ext>
            </a:extLst>
          </p:cNvPr>
          <p:cNvSpPr>
            <a:spLocks noGrp="1"/>
          </p:cNvSpPr>
          <p:nvPr>
            <p:ph type="sldNum" sz="quarter" idx="12"/>
          </p:nvPr>
        </p:nvSpPr>
        <p:spPr/>
        <p:txBody>
          <a:bodyPr/>
          <a:lstStyle/>
          <a:p>
            <a:fld id="{BCA51435-BA01-5B48-BF2D-9A0CA0D5A1CC}" type="slidenum">
              <a:rPr lang="en-US" smtClean="0"/>
              <a:t>‹#›</a:t>
            </a:fld>
            <a:endParaRPr lang="en-US"/>
          </a:p>
        </p:txBody>
      </p:sp>
    </p:spTree>
    <p:extLst>
      <p:ext uri="{BB962C8B-B14F-4D97-AF65-F5344CB8AC3E}">
        <p14:creationId xmlns:p14="http://schemas.microsoft.com/office/powerpoint/2010/main" val="38316554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F0F5E-E43D-7F5C-94DE-49DDD7143D0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AFB6CD9-8210-BDAD-FFA8-93569B77A479}"/>
              </a:ext>
            </a:extLst>
          </p:cNvPr>
          <p:cNvSpPr>
            <a:spLocks noGrp="1"/>
          </p:cNvSpPr>
          <p:nvPr>
            <p:ph type="dt" sz="half" idx="10"/>
          </p:nvPr>
        </p:nvSpPr>
        <p:spPr/>
        <p:txBody>
          <a:bodyPr/>
          <a:lstStyle/>
          <a:p>
            <a:fld id="{41068230-3D99-094B-A893-6B1A5BEBF023}" type="datetimeFigureOut">
              <a:rPr lang="en-US" smtClean="0"/>
              <a:t>3/17/25</a:t>
            </a:fld>
            <a:endParaRPr lang="en-US"/>
          </a:p>
        </p:txBody>
      </p:sp>
      <p:sp>
        <p:nvSpPr>
          <p:cNvPr id="4" name="Footer Placeholder 3">
            <a:extLst>
              <a:ext uri="{FF2B5EF4-FFF2-40B4-BE49-F238E27FC236}">
                <a16:creationId xmlns:a16="http://schemas.microsoft.com/office/drawing/2014/main" id="{D1ED487B-19E9-DC16-927D-A34A39CC219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38C9AB5-50B5-5BD8-0867-018DE0478D5E}"/>
              </a:ext>
            </a:extLst>
          </p:cNvPr>
          <p:cNvSpPr>
            <a:spLocks noGrp="1"/>
          </p:cNvSpPr>
          <p:nvPr>
            <p:ph type="sldNum" sz="quarter" idx="12"/>
          </p:nvPr>
        </p:nvSpPr>
        <p:spPr/>
        <p:txBody>
          <a:bodyPr/>
          <a:lstStyle/>
          <a:p>
            <a:fld id="{BCA51435-BA01-5B48-BF2D-9A0CA0D5A1CC}" type="slidenum">
              <a:rPr lang="en-US" smtClean="0"/>
              <a:t>‹#›</a:t>
            </a:fld>
            <a:endParaRPr lang="en-US"/>
          </a:p>
        </p:txBody>
      </p:sp>
    </p:spTree>
    <p:extLst>
      <p:ext uri="{BB962C8B-B14F-4D97-AF65-F5344CB8AC3E}">
        <p14:creationId xmlns:p14="http://schemas.microsoft.com/office/powerpoint/2010/main" val="1673363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DED2559-FFAC-EFA7-0C49-66947128C05E}"/>
              </a:ext>
            </a:extLst>
          </p:cNvPr>
          <p:cNvSpPr>
            <a:spLocks noGrp="1"/>
          </p:cNvSpPr>
          <p:nvPr>
            <p:ph type="dt" sz="half" idx="10"/>
          </p:nvPr>
        </p:nvSpPr>
        <p:spPr/>
        <p:txBody>
          <a:bodyPr/>
          <a:lstStyle/>
          <a:p>
            <a:fld id="{41068230-3D99-094B-A893-6B1A5BEBF023}" type="datetimeFigureOut">
              <a:rPr lang="en-US" smtClean="0"/>
              <a:t>3/17/25</a:t>
            </a:fld>
            <a:endParaRPr lang="en-US"/>
          </a:p>
        </p:txBody>
      </p:sp>
      <p:sp>
        <p:nvSpPr>
          <p:cNvPr id="3" name="Footer Placeholder 2">
            <a:extLst>
              <a:ext uri="{FF2B5EF4-FFF2-40B4-BE49-F238E27FC236}">
                <a16:creationId xmlns:a16="http://schemas.microsoft.com/office/drawing/2014/main" id="{A90D8B73-6586-0F1A-9DB4-730E68F7FA2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02A1E54-9CC1-2B01-7A77-64EC5B0AD304}"/>
              </a:ext>
            </a:extLst>
          </p:cNvPr>
          <p:cNvSpPr>
            <a:spLocks noGrp="1"/>
          </p:cNvSpPr>
          <p:nvPr>
            <p:ph type="sldNum" sz="quarter" idx="12"/>
          </p:nvPr>
        </p:nvSpPr>
        <p:spPr/>
        <p:txBody>
          <a:bodyPr/>
          <a:lstStyle/>
          <a:p>
            <a:fld id="{BCA51435-BA01-5B48-BF2D-9A0CA0D5A1CC}" type="slidenum">
              <a:rPr lang="en-US" smtClean="0"/>
              <a:t>‹#›</a:t>
            </a:fld>
            <a:endParaRPr lang="en-US"/>
          </a:p>
        </p:txBody>
      </p:sp>
    </p:spTree>
    <p:extLst>
      <p:ext uri="{BB962C8B-B14F-4D97-AF65-F5344CB8AC3E}">
        <p14:creationId xmlns:p14="http://schemas.microsoft.com/office/powerpoint/2010/main" val="40743428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846C0-D307-11DA-2CC9-D6167E3A54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93BBDF9-B6BA-96C1-0463-21B1C7CD10C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8997058-0EE3-000D-AC1B-EF63ED0967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1CAE6F-507D-C82C-A796-67B5FC0C14B3}"/>
              </a:ext>
            </a:extLst>
          </p:cNvPr>
          <p:cNvSpPr>
            <a:spLocks noGrp="1"/>
          </p:cNvSpPr>
          <p:nvPr>
            <p:ph type="dt" sz="half" idx="10"/>
          </p:nvPr>
        </p:nvSpPr>
        <p:spPr/>
        <p:txBody>
          <a:bodyPr/>
          <a:lstStyle/>
          <a:p>
            <a:fld id="{41068230-3D99-094B-A893-6B1A5BEBF023}" type="datetimeFigureOut">
              <a:rPr lang="en-US" smtClean="0"/>
              <a:t>3/17/25</a:t>
            </a:fld>
            <a:endParaRPr lang="en-US"/>
          </a:p>
        </p:txBody>
      </p:sp>
      <p:sp>
        <p:nvSpPr>
          <p:cNvPr id="6" name="Footer Placeholder 5">
            <a:extLst>
              <a:ext uri="{FF2B5EF4-FFF2-40B4-BE49-F238E27FC236}">
                <a16:creationId xmlns:a16="http://schemas.microsoft.com/office/drawing/2014/main" id="{CBBE2F8B-C146-BC97-7A8A-50CDEAFCCD5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BF10DF-BE54-AC8E-E3A7-B4C9D12024DD}"/>
              </a:ext>
            </a:extLst>
          </p:cNvPr>
          <p:cNvSpPr>
            <a:spLocks noGrp="1"/>
          </p:cNvSpPr>
          <p:nvPr>
            <p:ph type="sldNum" sz="quarter" idx="12"/>
          </p:nvPr>
        </p:nvSpPr>
        <p:spPr/>
        <p:txBody>
          <a:bodyPr/>
          <a:lstStyle/>
          <a:p>
            <a:fld id="{BCA51435-BA01-5B48-BF2D-9A0CA0D5A1CC}" type="slidenum">
              <a:rPr lang="en-US" smtClean="0"/>
              <a:t>‹#›</a:t>
            </a:fld>
            <a:endParaRPr lang="en-US"/>
          </a:p>
        </p:txBody>
      </p:sp>
    </p:spTree>
    <p:extLst>
      <p:ext uri="{BB962C8B-B14F-4D97-AF65-F5344CB8AC3E}">
        <p14:creationId xmlns:p14="http://schemas.microsoft.com/office/powerpoint/2010/main" val="16287992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7AC94-3900-0DB7-C442-5AEE4A8090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71E0BE3-F521-719F-A74C-BB03FE10EAE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808FDD1-4574-59F3-6DE2-5D68BFC400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7B1AB6-AC5E-97A0-0412-66842EFAD9EE}"/>
              </a:ext>
            </a:extLst>
          </p:cNvPr>
          <p:cNvSpPr>
            <a:spLocks noGrp="1"/>
          </p:cNvSpPr>
          <p:nvPr>
            <p:ph type="dt" sz="half" idx="10"/>
          </p:nvPr>
        </p:nvSpPr>
        <p:spPr/>
        <p:txBody>
          <a:bodyPr/>
          <a:lstStyle/>
          <a:p>
            <a:fld id="{41068230-3D99-094B-A893-6B1A5BEBF023}" type="datetimeFigureOut">
              <a:rPr lang="en-US" smtClean="0"/>
              <a:t>3/17/25</a:t>
            </a:fld>
            <a:endParaRPr lang="en-US"/>
          </a:p>
        </p:txBody>
      </p:sp>
      <p:sp>
        <p:nvSpPr>
          <p:cNvPr id="6" name="Footer Placeholder 5">
            <a:extLst>
              <a:ext uri="{FF2B5EF4-FFF2-40B4-BE49-F238E27FC236}">
                <a16:creationId xmlns:a16="http://schemas.microsoft.com/office/drawing/2014/main" id="{245703D4-C563-3B04-048B-BD77EC2382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38310F-ECA4-C795-D67D-E2106BFA0CF2}"/>
              </a:ext>
            </a:extLst>
          </p:cNvPr>
          <p:cNvSpPr>
            <a:spLocks noGrp="1"/>
          </p:cNvSpPr>
          <p:nvPr>
            <p:ph type="sldNum" sz="quarter" idx="12"/>
          </p:nvPr>
        </p:nvSpPr>
        <p:spPr/>
        <p:txBody>
          <a:bodyPr/>
          <a:lstStyle/>
          <a:p>
            <a:fld id="{BCA51435-BA01-5B48-BF2D-9A0CA0D5A1CC}" type="slidenum">
              <a:rPr lang="en-US" smtClean="0"/>
              <a:t>‹#›</a:t>
            </a:fld>
            <a:endParaRPr lang="en-US"/>
          </a:p>
        </p:txBody>
      </p:sp>
    </p:spTree>
    <p:extLst>
      <p:ext uri="{BB962C8B-B14F-4D97-AF65-F5344CB8AC3E}">
        <p14:creationId xmlns:p14="http://schemas.microsoft.com/office/powerpoint/2010/main" val="15151847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3FA35-4E7E-28D1-EF2E-94F757B6FE8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F223484-5CE0-C876-E8D7-245C410AE12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154AE0-539F-066F-BB7C-6135D6F0F32C}"/>
              </a:ext>
            </a:extLst>
          </p:cNvPr>
          <p:cNvSpPr>
            <a:spLocks noGrp="1"/>
          </p:cNvSpPr>
          <p:nvPr>
            <p:ph type="dt" sz="half" idx="10"/>
          </p:nvPr>
        </p:nvSpPr>
        <p:spPr/>
        <p:txBody>
          <a:bodyPr/>
          <a:lstStyle/>
          <a:p>
            <a:fld id="{41068230-3D99-094B-A893-6B1A5BEBF023}" type="datetimeFigureOut">
              <a:rPr lang="en-US" smtClean="0"/>
              <a:t>3/17/25</a:t>
            </a:fld>
            <a:endParaRPr lang="en-US"/>
          </a:p>
        </p:txBody>
      </p:sp>
      <p:sp>
        <p:nvSpPr>
          <p:cNvPr id="5" name="Footer Placeholder 4">
            <a:extLst>
              <a:ext uri="{FF2B5EF4-FFF2-40B4-BE49-F238E27FC236}">
                <a16:creationId xmlns:a16="http://schemas.microsoft.com/office/drawing/2014/main" id="{82F06C69-45D3-C3C5-8AE8-E95D8243C3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8DD9BA-FA89-BBB3-5606-1CC96A845CE2}"/>
              </a:ext>
            </a:extLst>
          </p:cNvPr>
          <p:cNvSpPr>
            <a:spLocks noGrp="1"/>
          </p:cNvSpPr>
          <p:nvPr>
            <p:ph type="sldNum" sz="quarter" idx="12"/>
          </p:nvPr>
        </p:nvSpPr>
        <p:spPr/>
        <p:txBody>
          <a:bodyPr/>
          <a:lstStyle/>
          <a:p>
            <a:fld id="{BCA51435-BA01-5B48-BF2D-9A0CA0D5A1CC}" type="slidenum">
              <a:rPr lang="en-US" smtClean="0"/>
              <a:t>‹#›</a:t>
            </a:fld>
            <a:endParaRPr lang="en-US"/>
          </a:p>
        </p:txBody>
      </p:sp>
    </p:spTree>
    <p:extLst>
      <p:ext uri="{BB962C8B-B14F-4D97-AF65-F5344CB8AC3E}">
        <p14:creationId xmlns:p14="http://schemas.microsoft.com/office/powerpoint/2010/main" val="4823918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DEE6495-8D4E-C6B1-9BDD-E59DB9E913B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C492307-3FD4-0A43-0935-61E14EF487C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458B4D-CBF6-6D1D-C430-10D172D0E0C9}"/>
              </a:ext>
            </a:extLst>
          </p:cNvPr>
          <p:cNvSpPr>
            <a:spLocks noGrp="1"/>
          </p:cNvSpPr>
          <p:nvPr>
            <p:ph type="dt" sz="half" idx="10"/>
          </p:nvPr>
        </p:nvSpPr>
        <p:spPr/>
        <p:txBody>
          <a:bodyPr/>
          <a:lstStyle/>
          <a:p>
            <a:fld id="{41068230-3D99-094B-A893-6B1A5BEBF023}" type="datetimeFigureOut">
              <a:rPr lang="en-US" smtClean="0"/>
              <a:t>3/17/25</a:t>
            </a:fld>
            <a:endParaRPr lang="en-US"/>
          </a:p>
        </p:txBody>
      </p:sp>
      <p:sp>
        <p:nvSpPr>
          <p:cNvPr id="5" name="Footer Placeholder 4">
            <a:extLst>
              <a:ext uri="{FF2B5EF4-FFF2-40B4-BE49-F238E27FC236}">
                <a16:creationId xmlns:a16="http://schemas.microsoft.com/office/drawing/2014/main" id="{BFB11C07-666C-22DD-67B7-8C1BD9481A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70342E-8854-9DCE-303D-12D143D9DCD3}"/>
              </a:ext>
            </a:extLst>
          </p:cNvPr>
          <p:cNvSpPr>
            <a:spLocks noGrp="1"/>
          </p:cNvSpPr>
          <p:nvPr>
            <p:ph type="sldNum" sz="quarter" idx="12"/>
          </p:nvPr>
        </p:nvSpPr>
        <p:spPr/>
        <p:txBody>
          <a:bodyPr/>
          <a:lstStyle/>
          <a:p>
            <a:fld id="{BCA51435-BA01-5B48-BF2D-9A0CA0D5A1CC}" type="slidenum">
              <a:rPr lang="en-US" smtClean="0"/>
              <a:t>‹#›</a:t>
            </a:fld>
            <a:endParaRPr lang="en-US"/>
          </a:p>
        </p:txBody>
      </p:sp>
    </p:spTree>
    <p:extLst>
      <p:ext uri="{BB962C8B-B14F-4D97-AF65-F5344CB8AC3E}">
        <p14:creationId xmlns:p14="http://schemas.microsoft.com/office/powerpoint/2010/main" val="10823007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7F9992-EBB4-4033-EE05-0DAF461586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BD52CEE-1707-4B36-B151-902CED33BAB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439B3C-C6E9-94E1-BD03-FE82C14EE3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1068230-3D99-094B-A893-6B1A5BEBF023}" type="datetimeFigureOut">
              <a:rPr lang="en-US" smtClean="0"/>
              <a:t>3/17/25</a:t>
            </a:fld>
            <a:endParaRPr lang="en-US"/>
          </a:p>
        </p:txBody>
      </p:sp>
      <p:sp>
        <p:nvSpPr>
          <p:cNvPr id="5" name="Footer Placeholder 4">
            <a:extLst>
              <a:ext uri="{FF2B5EF4-FFF2-40B4-BE49-F238E27FC236}">
                <a16:creationId xmlns:a16="http://schemas.microsoft.com/office/drawing/2014/main" id="{2B48FFAC-52C8-EF92-F1A3-7FE5EBEE75E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25AAA3D-05C4-46AA-0EBB-D701CC4E0C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CA51435-BA01-5B48-BF2D-9A0CA0D5A1CC}" type="slidenum">
              <a:rPr lang="en-US" smtClean="0"/>
              <a:t>‹#›</a:t>
            </a:fld>
            <a:endParaRPr lang="en-US"/>
          </a:p>
        </p:txBody>
      </p:sp>
    </p:spTree>
    <p:extLst>
      <p:ext uri="{BB962C8B-B14F-4D97-AF65-F5344CB8AC3E}">
        <p14:creationId xmlns:p14="http://schemas.microsoft.com/office/powerpoint/2010/main" val="23029128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sv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docs.microsoft.com/en-us/previous-versions/windows/desktop/ldap/distinguished-names"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2.sv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4.sv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E4EE3-D203-D167-6B00-3954BF1531C3}"/>
              </a:ext>
            </a:extLst>
          </p:cNvPr>
          <p:cNvSpPr>
            <a:spLocks noGrp="1"/>
          </p:cNvSpPr>
          <p:nvPr>
            <p:ph type="ctrTitle"/>
          </p:nvPr>
        </p:nvSpPr>
        <p:spPr/>
        <p:txBody>
          <a:bodyPr/>
          <a:lstStyle/>
          <a:p>
            <a:r>
              <a:rPr lang="en-US" dirty="0"/>
              <a:t>ACTIVE DIRECTORY</a:t>
            </a:r>
            <a:br>
              <a:rPr lang="en-US" dirty="0"/>
            </a:br>
            <a:endParaRPr lang="en-US" dirty="0"/>
          </a:p>
        </p:txBody>
      </p:sp>
      <p:sp>
        <p:nvSpPr>
          <p:cNvPr id="3" name="Subtitle 2">
            <a:extLst>
              <a:ext uri="{FF2B5EF4-FFF2-40B4-BE49-F238E27FC236}">
                <a16:creationId xmlns:a16="http://schemas.microsoft.com/office/drawing/2014/main" id="{818AC1AA-9011-87B2-EA60-06530E0F25AE}"/>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62533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EE29E0A-064C-A5F2-893A-535B0F9BC7E8}"/>
              </a:ext>
            </a:extLst>
          </p:cNvPr>
          <p:cNvSpPr/>
          <p:nvPr/>
        </p:nvSpPr>
        <p:spPr>
          <a:xfrm>
            <a:off x="1443789" y="745958"/>
            <a:ext cx="9252285" cy="576312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descr="Computer with solid fill">
            <a:extLst>
              <a:ext uri="{FF2B5EF4-FFF2-40B4-BE49-F238E27FC236}">
                <a16:creationId xmlns:a16="http://schemas.microsoft.com/office/drawing/2014/main" id="{E77424BD-635B-B20F-8C31-37CC8C1ED74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096000" y="1658768"/>
            <a:ext cx="914400" cy="914400"/>
          </a:xfrm>
          <a:prstGeom prst="rect">
            <a:avLst/>
          </a:prstGeom>
        </p:spPr>
      </p:pic>
      <p:pic>
        <p:nvPicPr>
          <p:cNvPr id="6" name="Graphic 5" descr="Computer with solid fill">
            <a:extLst>
              <a:ext uri="{FF2B5EF4-FFF2-40B4-BE49-F238E27FC236}">
                <a16:creationId xmlns:a16="http://schemas.microsoft.com/office/drawing/2014/main" id="{8D508FEA-B98C-A096-A093-897253605D3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096000" y="3370433"/>
            <a:ext cx="914400" cy="914400"/>
          </a:xfrm>
          <a:prstGeom prst="rect">
            <a:avLst/>
          </a:prstGeom>
        </p:spPr>
      </p:pic>
      <p:pic>
        <p:nvPicPr>
          <p:cNvPr id="7" name="Graphic 6" descr="Server with solid fill">
            <a:extLst>
              <a:ext uri="{FF2B5EF4-FFF2-40B4-BE49-F238E27FC236}">
                <a16:creationId xmlns:a16="http://schemas.microsoft.com/office/drawing/2014/main" id="{B87AA19C-7FAF-8EF1-6BC2-A75839385B2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11775" y="5464577"/>
            <a:ext cx="914400" cy="914400"/>
          </a:xfrm>
          <a:prstGeom prst="rect">
            <a:avLst/>
          </a:prstGeom>
        </p:spPr>
      </p:pic>
      <p:pic>
        <p:nvPicPr>
          <p:cNvPr id="8" name="Graphic 7" descr="Server with solid fill">
            <a:extLst>
              <a:ext uri="{FF2B5EF4-FFF2-40B4-BE49-F238E27FC236}">
                <a16:creationId xmlns:a16="http://schemas.microsoft.com/office/drawing/2014/main" id="{A0D146C7-4BB7-EC83-9C83-F6E3939A928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468853" y="5468768"/>
            <a:ext cx="914400" cy="914400"/>
          </a:xfrm>
          <a:prstGeom prst="rect">
            <a:avLst/>
          </a:prstGeom>
        </p:spPr>
      </p:pic>
      <p:cxnSp>
        <p:nvCxnSpPr>
          <p:cNvPr id="10" name="Straight Connector 9">
            <a:extLst>
              <a:ext uri="{FF2B5EF4-FFF2-40B4-BE49-F238E27FC236}">
                <a16:creationId xmlns:a16="http://schemas.microsoft.com/office/drawing/2014/main" id="{B3A9ABCB-249B-2AE8-C756-ED92DB8A336E}"/>
              </a:ext>
            </a:extLst>
          </p:cNvPr>
          <p:cNvCxnSpPr/>
          <p:nvPr/>
        </p:nvCxnSpPr>
        <p:spPr>
          <a:xfrm>
            <a:off x="5895473" y="745958"/>
            <a:ext cx="0" cy="5763126"/>
          </a:xfrm>
          <a:prstGeom prst="line">
            <a:avLst/>
          </a:prstGeom>
        </p:spPr>
        <p:style>
          <a:lnRef idx="2">
            <a:schemeClr val="dk1"/>
          </a:lnRef>
          <a:fillRef idx="0">
            <a:schemeClr val="dk1"/>
          </a:fillRef>
          <a:effectRef idx="1">
            <a:schemeClr val="dk1"/>
          </a:effectRef>
          <a:fontRef idx="minor">
            <a:schemeClr val="tx1"/>
          </a:fontRef>
        </p:style>
      </p:cxnSp>
      <p:cxnSp>
        <p:nvCxnSpPr>
          <p:cNvPr id="11" name="Straight Connector 10">
            <a:extLst>
              <a:ext uri="{FF2B5EF4-FFF2-40B4-BE49-F238E27FC236}">
                <a16:creationId xmlns:a16="http://schemas.microsoft.com/office/drawing/2014/main" id="{7F06F5C3-396C-6EBB-84D2-059BEAFC9141}"/>
              </a:ext>
            </a:extLst>
          </p:cNvPr>
          <p:cNvCxnSpPr>
            <a:cxnSpLocks/>
          </p:cNvCxnSpPr>
          <p:nvPr/>
        </p:nvCxnSpPr>
        <p:spPr>
          <a:xfrm flipH="1">
            <a:off x="5895473" y="4876800"/>
            <a:ext cx="4800601" cy="0"/>
          </a:xfrm>
          <a:prstGeom prst="line">
            <a:avLst/>
          </a:prstGeom>
        </p:spPr>
        <p:style>
          <a:lnRef idx="2">
            <a:schemeClr val="dk1"/>
          </a:lnRef>
          <a:fillRef idx="0">
            <a:schemeClr val="dk1"/>
          </a:fillRef>
          <a:effectRef idx="1">
            <a:schemeClr val="dk1"/>
          </a:effectRef>
          <a:fontRef idx="minor">
            <a:schemeClr val="tx1"/>
          </a:fontRef>
        </p:style>
      </p:cxnSp>
      <p:sp>
        <p:nvSpPr>
          <p:cNvPr id="14" name="TextBox 13">
            <a:extLst>
              <a:ext uri="{FF2B5EF4-FFF2-40B4-BE49-F238E27FC236}">
                <a16:creationId xmlns:a16="http://schemas.microsoft.com/office/drawing/2014/main" id="{77A11F58-1766-4767-6314-A4FA6D4F2246}"/>
              </a:ext>
            </a:extLst>
          </p:cNvPr>
          <p:cNvSpPr txBox="1"/>
          <p:nvPr/>
        </p:nvSpPr>
        <p:spPr>
          <a:xfrm>
            <a:off x="10825917" y="4822437"/>
            <a:ext cx="947484" cy="646331"/>
          </a:xfrm>
          <a:prstGeom prst="rect">
            <a:avLst/>
          </a:prstGeom>
          <a:noFill/>
        </p:spPr>
        <p:txBody>
          <a:bodyPr wrap="square" rtlCol="0">
            <a:spAutoFit/>
          </a:bodyPr>
          <a:lstStyle/>
          <a:p>
            <a:r>
              <a:rPr lang="en-US"/>
              <a:t>Server Room</a:t>
            </a:r>
          </a:p>
        </p:txBody>
      </p:sp>
      <p:sp>
        <p:nvSpPr>
          <p:cNvPr id="15" name="TextBox 14">
            <a:extLst>
              <a:ext uri="{FF2B5EF4-FFF2-40B4-BE49-F238E27FC236}">
                <a16:creationId xmlns:a16="http://schemas.microsoft.com/office/drawing/2014/main" id="{5492B6CE-2579-14F3-AF5C-899D1E01609F}"/>
              </a:ext>
            </a:extLst>
          </p:cNvPr>
          <p:cNvSpPr txBox="1"/>
          <p:nvPr/>
        </p:nvSpPr>
        <p:spPr>
          <a:xfrm>
            <a:off x="9324474" y="4876800"/>
            <a:ext cx="1203158" cy="646331"/>
          </a:xfrm>
          <a:prstGeom prst="rect">
            <a:avLst/>
          </a:prstGeom>
          <a:noFill/>
        </p:spPr>
        <p:txBody>
          <a:bodyPr wrap="square" rtlCol="0">
            <a:spAutoFit/>
          </a:bodyPr>
          <a:lstStyle/>
          <a:p>
            <a:r>
              <a:rPr lang="en-US"/>
              <a:t>Domain Controller</a:t>
            </a:r>
          </a:p>
        </p:txBody>
      </p:sp>
      <p:sp>
        <p:nvSpPr>
          <p:cNvPr id="17" name="TextBox 16">
            <a:extLst>
              <a:ext uri="{FF2B5EF4-FFF2-40B4-BE49-F238E27FC236}">
                <a16:creationId xmlns:a16="http://schemas.microsoft.com/office/drawing/2014/main" id="{8D9E8930-F95B-635A-FEB5-90E7F8AF3910}"/>
              </a:ext>
            </a:extLst>
          </p:cNvPr>
          <p:cNvSpPr txBox="1"/>
          <p:nvPr/>
        </p:nvSpPr>
        <p:spPr>
          <a:xfrm>
            <a:off x="7785433" y="4880811"/>
            <a:ext cx="1537033" cy="646331"/>
          </a:xfrm>
          <a:prstGeom prst="rect">
            <a:avLst/>
          </a:prstGeom>
          <a:noFill/>
        </p:spPr>
        <p:txBody>
          <a:bodyPr wrap="square">
            <a:spAutoFit/>
          </a:bodyPr>
          <a:lstStyle/>
          <a:p>
            <a:r>
              <a:rPr lang="en-US"/>
              <a:t>Server with Banking data</a:t>
            </a:r>
          </a:p>
        </p:txBody>
      </p:sp>
      <p:pic>
        <p:nvPicPr>
          <p:cNvPr id="18" name="Graphic 17" descr="Office worker female with solid fill">
            <a:extLst>
              <a:ext uri="{FF2B5EF4-FFF2-40B4-BE49-F238E27FC236}">
                <a16:creationId xmlns:a16="http://schemas.microsoft.com/office/drawing/2014/main" id="{BCBBA14F-5C70-1AA2-FE9E-FB7173CE94A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071811" y="744368"/>
            <a:ext cx="914400" cy="914400"/>
          </a:xfrm>
          <a:prstGeom prst="rect">
            <a:avLst/>
          </a:prstGeom>
        </p:spPr>
      </p:pic>
      <p:sp>
        <p:nvSpPr>
          <p:cNvPr id="19" name="TextBox 18">
            <a:extLst>
              <a:ext uri="{FF2B5EF4-FFF2-40B4-BE49-F238E27FC236}">
                <a16:creationId xmlns:a16="http://schemas.microsoft.com/office/drawing/2014/main" id="{50F27330-B01B-94C1-BF7B-8E6BE65C99E0}"/>
              </a:ext>
            </a:extLst>
          </p:cNvPr>
          <p:cNvSpPr txBox="1"/>
          <p:nvPr/>
        </p:nvSpPr>
        <p:spPr>
          <a:xfrm>
            <a:off x="9746113" y="965537"/>
            <a:ext cx="1050224" cy="369332"/>
          </a:xfrm>
          <a:prstGeom prst="rect">
            <a:avLst/>
          </a:prstGeom>
          <a:noFill/>
        </p:spPr>
        <p:txBody>
          <a:bodyPr wrap="none" rtlCol="0">
            <a:spAutoFit/>
          </a:bodyPr>
          <a:lstStyle/>
          <a:p>
            <a:r>
              <a:rPr lang="en-US"/>
              <a:t>Manager</a:t>
            </a:r>
          </a:p>
        </p:txBody>
      </p:sp>
      <p:pic>
        <p:nvPicPr>
          <p:cNvPr id="20" name="Graphic 19" descr="Office worker female with solid fill">
            <a:extLst>
              <a:ext uri="{FF2B5EF4-FFF2-40B4-BE49-F238E27FC236}">
                <a16:creationId xmlns:a16="http://schemas.microsoft.com/office/drawing/2014/main" id="{4F26C62B-06F8-B6F5-CFB6-7711B3B2070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606308" y="2456033"/>
            <a:ext cx="914400" cy="914400"/>
          </a:xfrm>
          <a:prstGeom prst="rect">
            <a:avLst/>
          </a:prstGeom>
        </p:spPr>
      </p:pic>
      <p:sp>
        <p:nvSpPr>
          <p:cNvPr id="21" name="TextBox 20">
            <a:extLst>
              <a:ext uri="{FF2B5EF4-FFF2-40B4-BE49-F238E27FC236}">
                <a16:creationId xmlns:a16="http://schemas.microsoft.com/office/drawing/2014/main" id="{B419AB4C-C325-10F9-06B3-348EAEDA6E16}"/>
              </a:ext>
            </a:extLst>
          </p:cNvPr>
          <p:cNvSpPr txBox="1"/>
          <p:nvPr/>
        </p:nvSpPr>
        <p:spPr>
          <a:xfrm>
            <a:off x="3502391" y="2573168"/>
            <a:ext cx="1180836" cy="369332"/>
          </a:xfrm>
          <a:prstGeom prst="rect">
            <a:avLst/>
          </a:prstGeom>
          <a:noFill/>
        </p:spPr>
        <p:txBody>
          <a:bodyPr wrap="none" rtlCol="0">
            <a:spAutoFit/>
          </a:bodyPr>
          <a:lstStyle/>
          <a:p>
            <a:r>
              <a:rPr lang="en-US"/>
              <a:t>Customer</a:t>
            </a:r>
          </a:p>
        </p:txBody>
      </p:sp>
      <p:pic>
        <p:nvPicPr>
          <p:cNvPr id="25" name="Graphic 24" descr="Office worker male with solid fill">
            <a:extLst>
              <a:ext uri="{FF2B5EF4-FFF2-40B4-BE49-F238E27FC236}">
                <a16:creationId xmlns:a16="http://schemas.microsoft.com/office/drawing/2014/main" id="{BEDFFF0B-37AB-9410-6F0C-215357048A0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295773" y="3323040"/>
            <a:ext cx="914400" cy="914400"/>
          </a:xfrm>
          <a:prstGeom prst="rect">
            <a:avLst/>
          </a:prstGeom>
        </p:spPr>
      </p:pic>
      <p:pic>
        <p:nvPicPr>
          <p:cNvPr id="26" name="Graphic 25" descr="Office worker male with solid fill">
            <a:extLst>
              <a:ext uri="{FF2B5EF4-FFF2-40B4-BE49-F238E27FC236}">
                <a16:creationId xmlns:a16="http://schemas.microsoft.com/office/drawing/2014/main" id="{BAF91465-13A3-4C55-0B30-E349AE46982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295773" y="1981200"/>
            <a:ext cx="914400" cy="914400"/>
          </a:xfrm>
          <a:prstGeom prst="rect">
            <a:avLst/>
          </a:prstGeom>
        </p:spPr>
      </p:pic>
      <p:sp>
        <p:nvSpPr>
          <p:cNvPr id="27" name="TextBox 26">
            <a:extLst>
              <a:ext uri="{FF2B5EF4-FFF2-40B4-BE49-F238E27FC236}">
                <a16:creationId xmlns:a16="http://schemas.microsoft.com/office/drawing/2014/main" id="{9915F31F-AB4E-AA83-5E1E-E08C4ED5ED8B}"/>
              </a:ext>
            </a:extLst>
          </p:cNvPr>
          <p:cNvSpPr txBox="1"/>
          <p:nvPr/>
        </p:nvSpPr>
        <p:spPr>
          <a:xfrm>
            <a:off x="9210173" y="1973361"/>
            <a:ext cx="1173080" cy="369332"/>
          </a:xfrm>
          <a:prstGeom prst="rect">
            <a:avLst/>
          </a:prstGeom>
          <a:noFill/>
        </p:spPr>
        <p:txBody>
          <a:bodyPr wrap="square" rtlCol="0">
            <a:spAutoFit/>
          </a:bodyPr>
          <a:lstStyle/>
          <a:p>
            <a:r>
              <a:rPr lang="en-US"/>
              <a:t>Teller 1</a:t>
            </a:r>
          </a:p>
        </p:txBody>
      </p:sp>
      <p:sp>
        <p:nvSpPr>
          <p:cNvPr id="28" name="TextBox 27">
            <a:extLst>
              <a:ext uri="{FF2B5EF4-FFF2-40B4-BE49-F238E27FC236}">
                <a16:creationId xmlns:a16="http://schemas.microsoft.com/office/drawing/2014/main" id="{C7439B99-4102-3C02-7DAC-3A4D119FDA09}"/>
              </a:ext>
            </a:extLst>
          </p:cNvPr>
          <p:cNvSpPr txBox="1"/>
          <p:nvPr/>
        </p:nvSpPr>
        <p:spPr>
          <a:xfrm>
            <a:off x="9322466" y="3583723"/>
            <a:ext cx="1173080" cy="369332"/>
          </a:xfrm>
          <a:prstGeom prst="rect">
            <a:avLst/>
          </a:prstGeom>
          <a:noFill/>
        </p:spPr>
        <p:txBody>
          <a:bodyPr wrap="square" rtlCol="0">
            <a:spAutoFit/>
          </a:bodyPr>
          <a:lstStyle/>
          <a:p>
            <a:r>
              <a:rPr lang="en-US"/>
              <a:t>Teller 2</a:t>
            </a:r>
          </a:p>
        </p:txBody>
      </p:sp>
      <p:sp>
        <p:nvSpPr>
          <p:cNvPr id="29" name="TextBox 28">
            <a:extLst>
              <a:ext uri="{FF2B5EF4-FFF2-40B4-BE49-F238E27FC236}">
                <a16:creationId xmlns:a16="http://schemas.microsoft.com/office/drawing/2014/main" id="{6C466E8B-B373-375E-0A33-2A2B851EC7D6}"/>
              </a:ext>
            </a:extLst>
          </p:cNvPr>
          <p:cNvSpPr txBox="1"/>
          <p:nvPr/>
        </p:nvSpPr>
        <p:spPr>
          <a:xfrm>
            <a:off x="6096000" y="1374421"/>
            <a:ext cx="1173080" cy="369332"/>
          </a:xfrm>
          <a:prstGeom prst="rect">
            <a:avLst/>
          </a:prstGeom>
          <a:noFill/>
        </p:spPr>
        <p:txBody>
          <a:bodyPr wrap="square" rtlCol="0">
            <a:spAutoFit/>
          </a:bodyPr>
          <a:lstStyle/>
          <a:p>
            <a:r>
              <a:rPr lang="en-US"/>
              <a:t>M1</a:t>
            </a:r>
          </a:p>
        </p:txBody>
      </p:sp>
      <p:sp>
        <p:nvSpPr>
          <p:cNvPr id="30" name="TextBox 29">
            <a:extLst>
              <a:ext uri="{FF2B5EF4-FFF2-40B4-BE49-F238E27FC236}">
                <a16:creationId xmlns:a16="http://schemas.microsoft.com/office/drawing/2014/main" id="{DC7CA851-ABFD-2BF4-7555-8D9D7F1278AA}"/>
              </a:ext>
            </a:extLst>
          </p:cNvPr>
          <p:cNvSpPr txBox="1"/>
          <p:nvPr/>
        </p:nvSpPr>
        <p:spPr>
          <a:xfrm>
            <a:off x="6170696" y="3055749"/>
            <a:ext cx="1173080" cy="369332"/>
          </a:xfrm>
          <a:prstGeom prst="rect">
            <a:avLst/>
          </a:prstGeom>
          <a:noFill/>
        </p:spPr>
        <p:txBody>
          <a:bodyPr wrap="square" rtlCol="0">
            <a:spAutoFit/>
          </a:bodyPr>
          <a:lstStyle/>
          <a:p>
            <a:r>
              <a:rPr lang="en-US"/>
              <a:t>M2</a:t>
            </a:r>
          </a:p>
        </p:txBody>
      </p:sp>
      <p:pic>
        <p:nvPicPr>
          <p:cNvPr id="31" name="Graphic 30" descr="Server with solid fill">
            <a:extLst>
              <a:ext uri="{FF2B5EF4-FFF2-40B4-BE49-F238E27FC236}">
                <a16:creationId xmlns:a16="http://schemas.microsoft.com/office/drawing/2014/main" id="{1011FF2A-0DC1-6CED-1A9E-59969061512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363202" y="5460649"/>
            <a:ext cx="914400" cy="914400"/>
          </a:xfrm>
          <a:prstGeom prst="rect">
            <a:avLst/>
          </a:prstGeom>
        </p:spPr>
      </p:pic>
      <p:sp>
        <p:nvSpPr>
          <p:cNvPr id="32" name="TextBox 31">
            <a:extLst>
              <a:ext uri="{FF2B5EF4-FFF2-40B4-BE49-F238E27FC236}">
                <a16:creationId xmlns:a16="http://schemas.microsoft.com/office/drawing/2014/main" id="{B36B0F21-9513-D497-90C0-A2DFB62F8C3D}"/>
              </a:ext>
            </a:extLst>
          </p:cNvPr>
          <p:cNvSpPr txBox="1"/>
          <p:nvPr/>
        </p:nvSpPr>
        <p:spPr>
          <a:xfrm>
            <a:off x="6132095" y="4864686"/>
            <a:ext cx="1537033" cy="646331"/>
          </a:xfrm>
          <a:prstGeom prst="rect">
            <a:avLst/>
          </a:prstGeom>
          <a:noFill/>
        </p:spPr>
        <p:txBody>
          <a:bodyPr wrap="square">
            <a:spAutoFit/>
          </a:bodyPr>
          <a:lstStyle/>
          <a:p>
            <a:r>
              <a:rPr lang="en-US"/>
              <a:t>Server with </a:t>
            </a:r>
          </a:p>
          <a:p>
            <a:r>
              <a:rPr lang="en-US"/>
              <a:t>Salary data</a:t>
            </a:r>
          </a:p>
        </p:txBody>
      </p:sp>
    </p:spTree>
    <p:extLst>
      <p:ext uri="{BB962C8B-B14F-4D97-AF65-F5344CB8AC3E}">
        <p14:creationId xmlns:p14="http://schemas.microsoft.com/office/powerpoint/2010/main" val="10161327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C7851-268A-51B7-4178-7B292A478E37}"/>
              </a:ext>
            </a:extLst>
          </p:cNvPr>
          <p:cNvSpPr>
            <a:spLocks noGrp="1"/>
          </p:cNvSpPr>
          <p:nvPr>
            <p:ph type="title"/>
          </p:nvPr>
        </p:nvSpPr>
        <p:spPr/>
        <p:txBody>
          <a:bodyPr/>
          <a:lstStyle/>
          <a:p>
            <a:r>
              <a:rPr lang="en-US"/>
              <a:t>Structure of Active Directory</a:t>
            </a:r>
          </a:p>
        </p:txBody>
      </p:sp>
      <p:pic>
        <p:nvPicPr>
          <p:cNvPr id="2050" name="Picture 2" descr="image">
            <a:extLst>
              <a:ext uri="{FF2B5EF4-FFF2-40B4-BE49-F238E27FC236}">
                <a16:creationId xmlns:a16="http://schemas.microsoft.com/office/drawing/2014/main" id="{4D4E114C-A43F-865D-6570-A41DEE675B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1820141"/>
            <a:ext cx="7620000" cy="4381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59294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FBB250-56B2-0F67-57D9-8820E17780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AE18CD-2A44-ACE7-4F22-CF162F188BC8}"/>
              </a:ext>
            </a:extLst>
          </p:cNvPr>
          <p:cNvSpPr>
            <a:spLocks noGrp="1"/>
          </p:cNvSpPr>
          <p:nvPr>
            <p:ph type="title"/>
          </p:nvPr>
        </p:nvSpPr>
        <p:spPr>
          <a:xfrm>
            <a:off x="744197" y="213645"/>
            <a:ext cx="10515600" cy="930113"/>
          </a:xfrm>
        </p:spPr>
        <p:txBody>
          <a:bodyPr/>
          <a:lstStyle/>
          <a:p>
            <a:r>
              <a:rPr lang="en-US" dirty="0"/>
              <a:t>Distinguished Name (DN)</a:t>
            </a:r>
          </a:p>
        </p:txBody>
      </p:sp>
      <p:pic>
        <p:nvPicPr>
          <p:cNvPr id="2050" name="Picture 2" descr="image">
            <a:extLst>
              <a:ext uri="{FF2B5EF4-FFF2-40B4-BE49-F238E27FC236}">
                <a16:creationId xmlns:a16="http://schemas.microsoft.com/office/drawing/2014/main" id="{0BD37676-5670-0B72-6846-40BDF51175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1409943"/>
            <a:ext cx="7620000" cy="43815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64F6F35-1C4C-885C-F48F-D10818946A13}"/>
              </a:ext>
            </a:extLst>
          </p:cNvPr>
          <p:cNvSpPr txBox="1"/>
          <p:nvPr/>
        </p:nvSpPr>
        <p:spPr>
          <a:xfrm>
            <a:off x="638797" y="5791443"/>
            <a:ext cx="8624843" cy="646331"/>
          </a:xfrm>
          <a:prstGeom prst="rect">
            <a:avLst/>
          </a:prstGeom>
          <a:noFill/>
        </p:spPr>
        <p:txBody>
          <a:bodyPr wrap="square">
            <a:spAutoFit/>
          </a:bodyPr>
          <a:lstStyle/>
          <a:p>
            <a:r>
              <a:rPr lang="en-US" b="0" i="0" u="none" strike="noStrike" dirty="0">
                <a:solidFill>
                  <a:srgbClr val="A4B1CD"/>
                </a:solidFill>
                <a:effectLst/>
                <a:latin typeface="neue-haas-unica"/>
              </a:rPr>
              <a:t>A </a:t>
            </a:r>
            <a:r>
              <a:rPr lang="en-US" b="0" i="0" u="none" strike="noStrike" dirty="0">
                <a:solidFill>
                  <a:srgbClr val="007BFF"/>
                </a:solidFill>
                <a:effectLst/>
                <a:latin typeface="neue-haas-unica"/>
                <a:hlinkClick r:id="rId4"/>
              </a:rPr>
              <a:t>Distinguished Name (DN)</a:t>
            </a:r>
            <a:r>
              <a:rPr lang="en-US" b="0" i="0" u="none" strike="noStrike" dirty="0">
                <a:solidFill>
                  <a:srgbClr val="A4B1CD"/>
                </a:solidFill>
                <a:effectLst/>
                <a:latin typeface="neue-haas-unica"/>
              </a:rPr>
              <a:t> describes the full path to an object in </a:t>
            </a:r>
            <a:r>
              <a:rPr lang="en-US" dirty="0" err="1">
                <a:solidFill>
                  <a:srgbClr val="A4B1CD"/>
                </a:solidFill>
                <a:latin typeface="neue-haas-unica"/>
              </a:rPr>
              <a:t>uid</a:t>
            </a:r>
            <a:r>
              <a:rPr lang="en-US" dirty="0">
                <a:solidFill>
                  <a:srgbClr val="A4B1CD"/>
                </a:solidFill>
                <a:latin typeface="neue-haas-unica"/>
              </a:rPr>
              <a:t>=Dante, </a:t>
            </a:r>
            <a:r>
              <a:rPr lang="en-US" dirty="0" err="1">
                <a:solidFill>
                  <a:srgbClr val="A4B1CD"/>
                </a:solidFill>
                <a:latin typeface="neue-haas-unica"/>
              </a:rPr>
              <a:t>ou</a:t>
            </a:r>
            <a:r>
              <a:rPr lang="en-US" dirty="0">
                <a:solidFill>
                  <a:srgbClr val="A4B1CD"/>
                </a:solidFill>
                <a:latin typeface="neue-haas-unica"/>
              </a:rPr>
              <a:t>=Tellers, </a:t>
            </a:r>
            <a:r>
              <a:rPr lang="en-US" dirty="0" err="1">
                <a:solidFill>
                  <a:srgbClr val="A4B1CD"/>
                </a:solidFill>
                <a:latin typeface="neue-haas-unica"/>
              </a:rPr>
              <a:t>ou</a:t>
            </a:r>
            <a:r>
              <a:rPr lang="en-US" b="0" i="0" u="none" strike="noStrike" dirty="0">
                <a:solidFill>
                  <a:srgbClr val="A4B1CD"/>
                </a:solidFill>
                <a:effectLst/>
                <a:latin typeface="neue-haas-unica"/>
              </a:rPr>
              <a:t> = Staff, dc=bank, dc=com</a:t>
            </a:r>
            <a:endParaRPr lang="en-US" dirty="0"/>
          </a:p>
        </p:txBody>
      </p:sp>
    </p:spTree>
    <p:extLst>
      <p:ext uri="{BB962C8B-B14F-4D97-AF65-F5344CB8AC3E}">
        <p14:creationId xmlns:p14="http://schemas.microsoft.com/office/powerpoint/2010/main" val="28489061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1F246-C551-23F1-FCD5-812C2435B796}"/>
              </a:ext>
            </a:extLst>
          </p:cNvPr>
          <p:cNvSpPr>
            <a:spLocks noGrp="1"/>
          </p:cNvSpPr>
          <p:nvPr>
            <p:ph type="title"/>
          </p:nvPr>
        </p:nvSpPr>
        <p:spPr/>
        <p:txBody>
          <a:bodyPr/>
          <a:lstStyle/>
          <a:p>
            <a:r>
              <a:rPr lang="en-US"/>
              <a:t>Active Directory Organization</a:t>
            </a:r>
          </a:p>
        </p:txBody>
      </p:sp>
      <p:pic>
        <p:nvPicPr>
          <p:cNvPr id="1026" name="Picture 2" descr="image">
            <a:extLst>
              <a:ext uri="{FF2B5EF4-FFF2-40B4-BE49-F238E27FC236}">
                <a16:creationId xmlns:a16="http://schemas.microsoft.com/office/drawing/2014/main" id="{AAAFBFE4-21E3-4039-C1DB-BFA63A22409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75377" y="2115125"/>
            <a:ext cx="8397367" cy="427643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AB3ADAC-2579-FDA2-0107-DFD4EB57E8A4}"/>
              </a:ext>
            </a:extLst>
          </p:cNvPr>
          <p:cNvSpPr txBox="1"/>
          <p:nvPr/>
        </p:nvSpPr>
        <p:spPr>
          <a:xfrm>
            <a:off x="9282545" y="2222018"/>
            <a:ext cx="2152073" cy="2031325"/>
          </a:xfrm>
          <a:prstGeom prst="rect">
            <a:avLst/>
          </a:prstGeom>
          <a:noFill/>
        </p:spPr>
        <p:txBody>
          <a:bodyPr wrap="square" rtlCol="0">
            <a:spAutoFit/>
          </a:bodyPr>
          <a:lstStyle/>
          <a:p>
            <a:r>
              <a:rPr lang="en-US"/>
              <a:t>Domain Policy: Enterprise-Wide</a:t>
            </a:r>
          </a:p>
          <a:p>
            <a:endParaRPr lang="en-US"/>
          </a:p>
          <a:p>
            <a:r>
              <a:rPr lang="en-US"/>
              <a:t>Group Policy Object</a:t>
            </a:r>
          </a:p>
          <a:p>
            <a:r>
              <a:rPr lang="en-US"/>
              <a:t>Manages application </a:t>
            </a:r>
          </a:p>
          <a:p>
            <a:endParaRPr lang="en-US"/>
          </a:p>
        </p:txBody>
      </p:sp>
    </p:spTree>
    <p:extLst>
      <p:ext uri="{BB962C8B-B14F-4D97-AF65-F5344CB8AC3E}">
        <p14:creationId xmlns:p14="http://schemas.microsoft.com/office/powerpoint/2010/main" val="29623316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68E9A-4487-1BD7-117F-9408EE560DAA}"/>
              </a:ext>
            </a:extLst>
          </p:cNvPr>
          <p:cNvSpPr>
            <a:spLocks noGrp="1"/>
          </p:cNvSpPr>
          <p:nvPr>
            <p:ph type="title"/>
          </p:nvPr>
        </p:nvSpPr>
        <p:spPr>
          <a:xfrm>
            <a:off x="405062" y="4509"/>
            <a:ext cx="10515600" cy="871400"/>
          </a:xfrm>
        </p:spPr>
        <p:txBody>
          <a:bodyPr/>
          <a:lstStyle/>
          <a:p>
            <a:r>
              <a:rPr lang="en-US"/>
              <a:t>NTLM </a:t>
            </a:r>
            <a:r>
              <a:rPr lang="en-US" err="1"/>
              <a:t>Protocolm</a:t>
            </a:r>
            <a:r>
              <a:rPr lang="en-US"/>
              <a:t> (NT Land Manger)</a:t>
            </a:r>
          </a:p>
        </p:txBody>
      </p:sp>
      <p:pic>
        <p:nvPicPr>
          <p:cNvPr id="8" name="Graphic 7" descr="Office worker female with solid fill">
            <a:extLst>
              <a:ext uri="{FF2B5EF4-FFF2-40B4-BE49-F238E27FC236}">
                <a16:creationId xmlns:a16="http://schemas.microsoft.com/office/drawing/2014/main" id="{4754F018-191B-0211-5FBA-55A5F2E7B31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34452" y="1623319"/>
            <a:ext cx="914400" cy="914400"/>
          </a:xfrm>
          <a:prstGeom prst="rect">
            <a:avLst/>
          </a:prstGeom>
        </p:spPr>
      </p:pic>
      <p:pic>
        <p:nvPicPr>
          <p:cNvPr id="10" name="Graphic 9" descr="Server with solid fill">
            <a:extLst>
              <a:ext uri="{FF2B5EF4-FFF2-40B4-BE49-F238E27FC236}">
                <a16:creationId xmlns:a16="http://schemas.microsoft.com/office/drawing/2014/main" id="{FF615ED8-2902-AD65-5945-C50EFA000BB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793831" y="1718926"/>
            <a:ext cx="914400" cy="914400"/>
          </a:xfrm>
          <a:prstGeom prst="rect">
            <a:avLst/>
          </a:prstGeom>
        </p:spPr>
      </p:pic>
      <p:pic>
        <p:nvPicPr>
          <p:cNvPr id="12" name="Graphic 11" descr="Computer with solid fill">
            <a:extLst>
              <a:ext uri="{FF2B5EF4-FFF2-40B4-BE49-F238E27FC236}">
                <a16:creationId xmlns:a16="http://schemas.microsoft.com/office/drawing/2014/main" id="{2851C7AB-003E-4C75-8F4D-37C973372F8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906253" y="1718926"/>
            <a:ext cx="914400" cy="914400"/>
          </a:xfrm>
          <a:prstGeom prst="rect">
            <a:avLst/>
          </a:prstGeom>
        </p:spPr>
      </p:pic>
      <p:cxnSp>
        <p:nvCxnSpPr>
          <p:cNvPr id="14" name="Straight Arrow Connector 13">
            <a:extLst>
              <a:ext uri="{FF2B5EF4-FFF2-40B4-BE49-F238E27FC236}">
                <a16:creationId xmlns:a16="http://schemas.microsoft.com/office/drawing/2014/main" id="{862426D0-6312-5B82-4C58-41A629D6F39D}"/>
              </a:ext>
            </a:extLst>
          </p:cNvPr>
          <p:cNvCxnSpPr/>
          <p:nvPr/>
        </p:nvCxnSpPr>
        <p:spPr>
          <a:xfrm>
            <a:off x="1411704" y="2982241"/>
            <a:ext cx="0" cy="371213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7A8B95D7-674D-F5ED-E63E-A78E91C736C5}"/>
              </a:ext>
            </a:extLst>
          </p:cNvPr>
          <p:cNvCxnSpPr>
            <a:cxnSpLocks/>
          </p:cNvCxnSpPr>
          <p:nvPr/>
        </p:nvCxnSpPr>
        <p:spPr>
          <a:xfrm>
            <a:off x="4363453" y="2633325"/>
            <a:ext cx="0" cy="406105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8C0D0C4B-09AA-6C48-9C51-5815B0CC4942}"/>
              </a:ext>
            </a:extLst>
          </p:cNvPr>
          <p:cNvCxnSpPr>
            <a:cxnSpLocks/>
          </p:cNvCxnSpPr>
          <p:nvPr/>
        </p:nvCxnSpPr>
        <p:spPr>
          <a:xfrm>
            <a:off x="7230978" y="2633324"/>
            <a:ext cx="0" cy="417522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BEA6E18D-E784-4752-E79C-632C04A704B7}"/>
              </a:ext>
            </a:extLst>
          </p:cNvPr>
          <p:cNvCxnSpPr>
            <a:cxnSpLocks/>
          </p:cNvCxnSpPr>
          <p:nvPr/>
        </p:nvCxnSpPr>
        <p:spPr>
          <a:xfrm>
            <a:off x="1515979" y="3072873"/>
            <a:ext cx="268304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19" name="Graphic 18" descr="Server with solid fill">
            <a:extLst>
              <a:ext uri="{FF2B5EF4-FFF2-40B4-BE49-F238E27FC236}">
                <a16:creationId xmlns:a16="http://schemas.microsoft.com/office/drawing/2014/main" id="{CE30AFA5-5BF2-9B05-1B60-07435B09FA6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767009" y="1718924"/>
            <a:ext cx="914400" cy="914400"/>
          </a:xfrm>
          <a:prstGeom prst="rect">
            <a:avLst/>
          </a:prstGeom>
        </p:spPr>
      </p:pic>
      <p:cxnSp>
        <p:nvCxnSpPr>
          <p:cNvPr id="20" name="Straight Arrow Connector 19">
            <a:extLst>
              <a:ext uri="{FF2B5EF4-FFF2-40B4-BE49-F238E27FC236}">
                <a16:creationId xmlns:a16="http://schemas.microsoft.com/office/drawing/2014/main" id="{56EBD6B8-6A9E-CB8B-24D2-B2DD8D8C61BD}"/>
              </a:ext>
            </a:extLst>
          </p:cNvPr>
          <p:cNvCxnSpPr>
            <a:cxnSpLocks/>
          </p:cNvCxnSpPr>
          <p:nvPr/>
        </p:nvCxnSpPr>
        <p:spPr>
          <a:xfrm>
            <a:off x="9204156" y="2633322"/>
            <a:ext cx="0" cy="422467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1" name="TextBox 20">
            <a:extLst>
              <a:ext uri="{FF2B5EF4-FFF2-40B4-BE49-F238E27FC236}">
                <a16:creationId xmlns:a16="http://schemas.microsoft.com/office/drawing/2014/main" id="{15D6BD88-BCF1-0AEB-A0A5-A03D033793C7}"/>
              </a:ext>
            </a:extLst>
          </p:cNvPr>
          <p:cNvSpPr txBox="1"/>
          <p:nvPr/>
        </p:nvSpPr>
        <p:spPr>
          <a:xfrm>
            <a:off x="6391775" y="1068768"/>
            <a:ext cx="1526006" cy="646331"/>
          </a:xfrm>
          <a:prstGeom prst="rect">
            <a:avLst/>
          </a:prstGeom>
          <a:noFill/>
        </p:spPr>
        <p:txBody>
          <a:bodyPr wrap="square" rtlCol="0">
            <a:spAutoFit/>
          </a:bodyPr>
          <a:lstStyle/>
          <a:p>
            <a:r>
              <a:rPr lang="en-US"/>
              <a:t>Server with Banking data</a:t>
            </a:r>
          </a:p>
        </p:txBody>
      </p:sp>
      <p:sp>
        <p:nvSpPr>
          <p:cNvPr id="22" name="TextBox 21">
            <a:extLst>
              <a:ext uri="{FF2B5EF4-FFF2-40B4-BE49-F238E27FC236}">
                <a16:creationId xmlns:a16="http://schemas.microsoft.com/office/drawing/2014/main" id="{B527EE09-F6A4-35B8-7E48-88D30F3EACFD}"/>
              </a:ext>
            </a:extLst>
          </p:cNvPr>
          <p:cNvSpPr txBox="1"/>
          <p:nvPr/>
        </p:nvSpPr>
        <p:spPr>
          <a:xfrm>
            <a:off x="8634662" y="1077238"/>
            <a:ext cx="1526006" cy="646331"/>
          </a:xfrm>
          <a:prstGeom prst="rect">
            <a:avLst/>
          </a:prstGeom>
          <a:noFill/>
        </p:spPr>
        <p:txBody>
          <a:bodyPr wrap="square" rtlCol="0">
            <a:spAutoFit/>
          </a:bodyPr>
          <a:lstStyle/>
          <a:p>
            <a:r>
              <a:rPr lang="en-US"/>
              <a:t>Domain Controller</a:t>
            </a:r>
          </a:p>
        </p:txBody>
      </p:sp>
      <p:sp>
        <p:nvSpPr>
          <p:cNvPr id="23" name="TextBox 22">
            <a:extLst>
              <a:ext uri="{FF2B5EF4-FFF2-40B4-BE49-F238E27FC236}">
                <a16:creationId xmlns:a16="http://schemas.microsoft.com/office/drawing/2014/main" id="{C11C0C57-03F5-22C3-B44A-E6B84F43FE23}"/>
              </a:ext>
            </a:extLst>
          </p:cNvPr>
          <p:cNvSpPr txBox="1"/>
          <p:nvPr/>
        </p:nvSpPr>
        <p:spPr>
          <a:xfrm>
            <a:off x="2081464" y="2426542"/>
            <a:ext cx="1812758" cy="646331"/>
          </a:xfrm>
          <a:prstGeom prst="rect">
            <a:avLst/>
          </a:prstGeom>
          <a:noFill/>
        </p:spPr>
        <p:txBody>
          <a:bodyPr wrap="square" rtlCol="0">
            <a:spAutoFit/>
          </a:bodyPr>
          <a:lstStyle/>
          <a:p>
            <a:r>
              <a:rPr lang="en-US"/>
              <a:t>Username </a:t>
            </a:r>
            <a:br>
              <a:rPr lang="en-US"/>
            </a:br>
            <a:r>
              <a:rPr lang="en-US"/>
              <a:t>Password </a:t>
            </a:r>
          </a:p>
        </p:txBody>
      </p:sp>
      <p:sp>
        <p:nvSpPr>
          <p:cNvPr id="24" name="TextBox 23">
            <a:extLst>
              <a:ext uri="{FF2B5EF4-FFF2-40B4-BE49-F238E27FC236}">
                <a16:creationId xmlns:a16="http://schemas.microsoft.com/office/drawing/2014/main" id="{DB8F95C4-B36D-017A-5972-E7127FB33C14}"/>
              </a:ext>
            </a:extLst>
          </p:cNvPr>
          <p:cNvSpPr txBox="1"/>
          <p:nvPr/>
        </p:nvSpPr>
        <p:spPr>
          <a:xfrm>
            <a:off x="3741821" y="1111726"/>
            <a:ext cx="1467853" cy="646331"/>
          </a:xfrm>
          <a:prstGeom prst="rect">
            <a:avLst/>
          </a:prstGeom>
          <a:noFill/>
        </p:spPr>
        <p:txBody>
          <a:bodyPr wrap="square" rtlCol="0">
            <a:spAutoFit/>
          </a:bodyPr>
          <a:lstStyle/>
          <a:p>
            <a:r>
              <a:rPr lang="en-US"/>
              <a:t>Teller Desktop</a:t>
            </a:r>
          </a:p>
        </p:txBody>
      </p:sp>
      <p:sp>
        <p:nvSpPr>
          <p:cNvPr id="25" name="TextBox 24">
            <a:extLst>
              <a:ext uri="{FF2B5EF4-FFF2-40B4-BE49-F238E27FC236}">
                <a16:creationId xmlns:a16="http://schemas.microsoft.com/office/drawing/2014/main" id="{AA7A3D98-347B-BE24-0131-B778F1F00A40}"/>
              </a:ext>
            </a:extLst>
          </p:cNvPr>
          <p:cNvSpPr txBox="1"/>
          <p:nvPr/>
        </p:nvSpPr>
        <p:spPr>
          <a:xfrm>
            <a:off x="4403558" y="2673728"/>
            <a:ext cx="2133599" cy="646331"/>
          </a:xfrm>
          <a:prstGeom prst="rect">
            <a:avLst/>
          </a:prstGeom>
          <a:solidFill>
            <a:schemeClr val="accent6">
              <a:lumMod val="40000"/>
              <a:lumOff val="60000"/>
            </a:schemeClr>
          </a:solidFill>
        </p:spPr>
        <p:txBody>
          <a:bodyPr wrap="square" rtlCol="0">
            <a:spAutoFit/>
          </a:bodyPr>
          <a:lstStyle/>
          <a:p>
            <a:r>
              <a:rPr lang="en-US"/>
              <a:t>Stores a copy of the password hash</a:t>
            </a:r>
          </a:p>
        </p:txBody>
      </p:sp>
      <p:cxnSp>
        <p:nvCxnSpPr>
          <p:cNvPr id="26" name="Straight Arrow Connector 25">
            <a:extLst>
              <a:ext uri="{FF2B5EF4-FFF2-40B4-BE49-F238E27FC236}">
                <a16:creationId xmlns:a16="http://schemas.microsoft.com/office/drawing/2014/main" id="{AA597AB6-F2FC-D8EB-C04C-557453EF3546}"/>
              </a:ext>
            </a:extLst>
          </p:cNvPr>
          <p:cNvCxnSpPr>
            <a:cxnSpLocks/>
          </p:cNvCxnSpPr>
          <p:nvPr/>
        </p:nvCxnSpPr>
        <p:spPr>
          <a:xfrm>
            <a:off x="4383506" y="3995294"/>
            <a:ext cx="284747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DB2BE2F0-6ECC-6F71-A4DF-2592662EE3B1}"/>
              </a:ext>
            </a:extLst>
          </p:cNvPr>
          <p:cNvSpPr txBox="1"/>
          <p:nvPr/>
        </p:nvSpPr>
        <p:spPr>
          <a:xfrm>
            <a:off x="4378991" y="3590075"/>
            <a:ext cx="2742195" cy="369332"/>
          </a:xfrm>
          <a:prstGeom prst="rect">
            <a:avLst/>
          </a:prstGeom>
          <a:noFill/>
        </p:spPr>
        <p:txBody>
          <a:bodyPr wrap="square" rtlCol="0">
            <a:spAutoFit/>
          </a:bodyPr>
          <a:lstStyle/>
          <a:p>
            <a:r>
              <a:rPr lang="en-US"/>
              <a:t>Request access to server</a:t>
            </a:r>
          </a:p>
        </p:txBody>
      </p:sp>
      <p:cxnSp>
        <p:nvCxnSpPr>
          <p:cNvPr id="29" name="Straight Arrow Connector 28">
            <a:extLst>
              <a:ext uri="{FF2B5EF4-FFF2-40B4-BE49-F238E27FC236}">
                <a16:creationId xmlns:a16="http://schemas.microsoft.com/office/drawing/2014/main" id="{BEC5969F-7BE1-2216-72DA-AFB6692F7A4B}"/>
              </a:ext>
            </a:extLst>
          </p:cNvPr>
          <p:cNvCxnSpPr>
            <a:cxnSpLocks/>
          </p:cNvCxnSpPr>
          <p:nvPr/>
        </p:nvCxnSpPr>
        <p:spPr>
          <a:xfrm flipH="1">
            <a:off x="4383506" y="4554286"/>
            <a:ext cx="284747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2" name="TextBox 31">
            <a:extLst>
              <a:ext uri="{FF2B5EF4-FFF2-40B4-BE49-F238E27FC236}">
                <a16:creationId xmlns:a16="http://schemas.microsoft.com/office/drawing/2014/main" id="{F9E1C4D0-1C3B-AB12-9EFE-D356751DD059}"/>
              </a:ext>
            </a:extLst>
          </p:cNvPr>
          <p:cNvSpPr txBox="1"/>
          <p:nvPr/>
        </p:nvSpPr>
        <p:spPr>
          <a:xfrm>
            <a:off x="5257800" y="4188154"/>
            <a:ext cx="1584157" cy="369332"/>
          </a:xfrm>
          <a:prstGeom prst="rect">
            <a:avLst/>
          </a:prstGeom>
          <a:noFill/>
        </p:spPr>
        <p:txBody>
          <a:bodyPr wrap="square" rtlCol="0">
            <a:spAutoFit/>
          </a:bodyPr>
          <a:lstStyle/>
          <a:p>
            <a:r>
              <a:rPr lang="en-US"/>
              <a:t>nonce</a:t>
            </a:r>
          </a:p>
        </p:txBody>
      </p:sp>
      <p:cxnSp>
        <p:nvCxnSpPr>
          <p:cNvPr id="33" name="Straight Arrow Connector 32">
            <a:extLst>
              <a:ext uri="{FF2B5EF4-FFF2-40B4-BE49-F238E27FC236}">
                <a16:creationId xmlns:a16="http://schemas.microsoft.com/office/drawing/2014/main" id="{A0337E76-EA12-33A1-10D7-88B85AC33D7C}"/>
              </a:ext>
            </a:extLst>
          </p:cNvPr>
          <p:cNvCxnSpPr>
            <a:cxnSpLocks/>
          </p:cNvCxnSpPr>
          <p:nvPr/>
        </p:nvCxnSpPr>
        <p:spPr>
          <a:xfrm>
            <a:off x="4373480" y="5457520"/>
            <a:ext cx="284747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1FC19BE4-9029-4FA6-5A5E-B81AB5DED77D}"/>
              </a:ext>
            </a:extLst>
          </p:cNvPr>
          <p:cNvSpPr txBox="1"/>
          <p:nvPr/>
        </p:nvSpPr>
        <p:spPr>
          <a:xfrm>
            <a:off x="4706354" y="4783228"/>
            <a:ext cx="2181724" cy="646331"/>
          </a:xfrm>
          <a:prstGeom prst="rect">
            <a:avLst/>
          </a:prstGeom>
          <a:noFill/>
        </p:spPr>
        <p:txBody>
          <a:bodyPr wrap="square" rtlCol="0">
            <a:spAutoFit/>
          </a:bodyPr>
          <a:lstStyle/>
          <a:p>
            <a:r>
              <a:rPr lang="en-US" err="1"/>
              <a:t>Ercypt</a:t>
            </a:r>
            <a:r>
              <a:rPr lang="en-US"/>
              <a:t>(nonce, </a:t>
            </a:r>
            <a:r>
              <a:rPr lang="en-US" err="1"/>
              <a:t>password_hash</a:t>
            </a:r>
            <a:r>
              <a:rPr lang="en-US"/>
              <a:t>)</a:t>
            </a:r>
          </a:p>
        </p:txBody>
      </p:sp>
      <p:cxnSp>
        <p:nvCxnSpPr>
          <p:cNvPr id="35" name="Straight Arrow Connector 34">
            <a:extLst>
              <a:ext uri="{FF2B5EF4-FFF2-40B4-BE49-F238E27FC236}">
                <a16:creationId xmlns:a16="http://schemas.microsoft.com/office/drawing/2014/main" id="{6FE74644-0598-6BB2-7DC2-6CB0710B7171}"/>
              </a:ext>
            </a:extLst>
          </p:cNvPr>
          <p:cNvCxnSpPr>
            <a:cxnSpLocks/>
          </p:cNvCxnSpPr>
          <p:nvPr/>
        </p:nvCxnSpPr>
        <p:spPr>
          <a:xfrm>
            <a:off x="7241004" y="5815288"/>
            <a:ext cx="1973178"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7" name="TextBox 36">
            <a:extLst>
              <a:ext uri="{FF2B5EF4-FFF2-40B4-BE49-F238E27FC236}">
                <a16:creationId xmlns:a16="http://schemas.microsoft.com/office/drawing/2014/main" id="{4EB0E878-9C5B-0490-DB35-9D9EDF85E08E}"/>
              </a:ext>
            </a:extLst>
          </p:cNvPr>
          <p:cNvSpPr txBox="1"/>
          <p:nvPr/>
        </p:nvSpPr>
        <p:spPr>
          <a:xfrm>
            <a:off x="7305174" y="4891958"/>
            <a:ext cx="1876924" cy="923330"/>
          </a:xfrm>
          <a:prstGeom prst="rect">
            <a:avLst/>
          </a:prstGeom>
          <a:noFill/>
        </p:spPr>
        <p:txBody>
          <a:bodyPr wrap="square" rtlCol="0">
            <a:spAutoFit/>
          </a:bodyPr>
          <a:lstStyle/>
          <a:p>
            <a:r>
              <a:rPr lang="en-US" err="1"/>
              <a:t>Ercypt</a:t>
            </a:r>
            <a:r>
              <a:rPr lang="en-US"/>
              <a:t>(nonce, </a:t>
            </a:r>
            <a:r>
              <a:rPr lang="en-US" err="1"/>
              <a:t>password_hash</a:t>
            </a:r>
            <a:r>
              <a:rPr lang="en-US"/>
              <a:t>)</a:t>
            </a:r>
          </a:p>
          <a:p>
            <a:r>
              <a:rPr lang="en-US"/>
              <a:t>User, nonce</a:t>
            </a:r>
          </a:p>
        </p:txBody>
      </p:sp>
      <p:sp>
        <p:nvSpPr>
          <p:cNvPr id="39" name="TextBox 38">
            <a:extLst>
              <a:ext uri="{FF2B5EF4-FFF2-40B4-BE49-F238E27FC236}">
                <a16:creationId xmlns:a16="http://schemas.microsoft.com/office/drawing/2014/main" id="{29002A1C-C023-EC35-54AC-913076BB5E28}"/>
              </a:ext>
            </a:extLst>
          </p:cNvPr>
          <p:cNvSpPr txBox="1"/>
          <p:nvPr/>
        </p:nvSpPr>
        <p:spPr>
          <a:xfrm>
            <a:off x="9226215" y="5132893"/>
            <a:ext cx="2133599" cy="1200329"/>
          </a:xfrm>
          <a:prstGeom prst="rect">
            <a:avLst/>
          </a:prstGeom>
          <a:solidFill>
            <a:schemeClr val="accent6">
              <a:lumMod val="40000"/>
              <a:lumOff val="60000"/>
            </a:schemeClr>
          </a:solidFill>
        </p:spPr>
        <p:txBody>
          <a:bodyPr wrap="square" rtlCol="0">
            <a:spAutoFit/>
          </a:bodyPr>
          <a:lstStyle/>
          <a:p>
            <a:r>
              <a:rPr lang="en-US"/>
              <a:t>Looks up user, get password hash, decrypts nonce and compares</a:t>
            </a:r>
          </a:p>
        </p:txBody>
      </p:sp>
      <p:cxnSp>
        <p:nvCxnSpPr>
          <p:cNvPr id="43" name="Straight Arrow Connector 42">
            <a:extLst>
              <a:ext uri="{FF2B5EF4-FFF2-40B4-BE49-F238E27FC236}">
                <a16:creationId xmlns:a16="http://schemas.microsoft.com/office/drawing/2014/main" id="{3DFB8797-1388-18FF-92D6-1B3F4FB9A5B5}"/>
              </a:ext>
            </a:extLst>
          </p:cNvPr>
          <p:cNvCxnSpPr>
            <a:cxnSpLocks/>
          </p:cNvCxnSpPr>
          <p:nvPr/>
        </p:nvCxnSpPr>
        <p:spPr>
          <a:xfrm flipH="1">
            <a:off x="7251031" y="6694378"/>
            <a:ext cx="1953125"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45" name="TextBox 44">
            <a:extLst>
              <a:ext uri="{FF2B5EF4-FFF2-40B4-BE49-F238E27FC236}">
                <a16:creationId xmlns:a16="http://schemas.microsoft.com/office/drawing/2014/main" id="{9B2BAAC8-0C4C-5466-4621-99F6E0E82F19}"/>
              </a:ext>
            </a:extLst>
          </p:cNvPr>
          <p:cNvSpPr txBox="1"/>
          <p:nvPr/>
        </p:nvSpPr>
        <p:spPr>
          <a:xfrm>
            <a:off x="7315202" y="6304314"/>
            <a:ext cx="1876924" cy="369332"/>
          </a:xfrm>
          <a:prstGeom prst="rect">
            <a:avLst/>
          </a:prstGeom>
          <a:noFill/>
        </p:spPr>
        <p:txBody>
          <a:bodyPr wrap="square" rtlCol="0">
            <a:spAutoFit/>
          </a:bodyPr>
          <a:lstStyle/>
          <a:p>
            <a:r>
              <a:rPr lang="en-US"/>
              <a:t>Authenticated</a:t>
            </a:r>
          </a:p>
        </p:txBody>
      </p:sp>
    </p:spTree>
    <p:extLst>
      <p:ext uri="{BB962C8B-B14F-4D97-AF65-F5344CB8AC3E}">
        <p14:creationId xmlns:p14="http://schemas.microsoft.com/office/powerpoint/2010/main" val="9671782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a:extLst>
              <a:ext uri="{FF2B5EF4-FFF2-40B4-BE49-F238E27FC236}">
                <a16:creationId xmlns:a16="http://schemas.microsoft.com/office/drawing/2014/main" id="{7D68E6CA-9434-C873-3454-FB81A20236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3900" y="177800"/>
            <a:ext cx="8204200" cy="650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20590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AB134-BE2F-66C3-2682-CE60D23C0725}"/>
              </a:ext>
            </a:extLst>
          </p:cNvPr>
          <p:cNvSpPr>
            <a:spLocks noGrp="1"/>
          </p:cNvSpPr>
          <p:nvPr>
            <p:ph type="title"/>
          </p:nvPr>
        </p:nvSpPr>
        <p:spPr/>
        <p:txBody>
          <a:bodyPr/>
          <a:lstStyle/>
          <a:p>
            <a:r>
              <a:rPr lang="en-US"/>
              <a:t>Where are these password hashes stored</a:t>
            </a:r>
          </a:p>
        </p:txBody>
      </p:sp>
      <p:pic>
        <p:nvPicPr>
          <p:cNvPr id="4" name="Picture 3">
            <a:extLst>
              <a:ext uri="{FF2B5EF4-FFF2-40B4-BE49-F238E27FC236}">
                <a16:creationId xmlns:a16="http://schemas.microsoft.com/office/drawing/2014/main" id="{5D662929-1AE1-9BDF-8527-0CA3BBEAF234}"/>
              </a:ext>
            </a:extLst>
          </p:cNvPr>
          <p:cNvPicPr>
            <a:picLocks noChangeAspect="1"/>
          </p:cNvPicPr>
          <p:nvPr/>
        </p:nvPicPr>
        <p:blipFill>
          <a:blip r:embed="rId2"/>
          <a:stretch>
            <a:fillRect/>
          </a:stretch>
        </p:blipFill>
        <p:spPr>
          <a:xfrm>
            <a:off x="594894" y="1690688"/>
            <a:ext cx="6502400" cy="1905000"/>
          </a:xfrm>
          <a:prstGeom prst="rect">
            <a:avLst/>
          </a:prstGeom>
        </p:spPr>
      </p:pic>
      <p:pic>
        <p:nvPicPr>
          <p:cNvPr id="6" name="Picture 5">
            <a:extLst>
              <a:ext uri="{FF2B5EF4-FFF2-40B4-BE49-F238E27FC236}">
                <a16:creationId xmlns:a16="http://schemas.microsoft.com/office/drawing/2014/main" id="{5B2800A2-89B3-CC1E-0E73-5713AF6FBCA3}"/>
              </a:ext>
            </a:extLst>
          </p:cNvPr>
          <p:cNvPicPr>
            <a:picLocks noChangeAspect="1"/>
          </p:cNvPicPr>
          <p:nvPr/>
        </p:nvPicPr>
        <p:blipFill>
          <a:blip r:embed="rId3"/>
          <a:stretch>
            <a:fillRect/>
          </a:stretch>
        </p:blipFill>
        <p:spPr>
          <a:xfrm>
            <a:off x="594894" y="4038569"/>
            <a:ext cx="7772400" cy="706581"/>
          </a:xfrm>
          <a:prstGeom prst="rect">
            <a:avLst/>
          </a:prstGeom>
        </p:spPr>
      </p:pic>
    </p:spTree>
    <p:extLst>
      <p:ext uri="{BB962C8B-B14F-4D97-AF65-F5344CB8AC3E}">
        <p14:creationId xmlns:p14="http://schemas.microsoft.com/office/powerpoint/2010/main" val="29708129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D691D-62FF-6A48-3607-03356BD85C9A}"/>
              </a:ext>
            </a:extLst>
          </p:cNvPr>
          <p:cNvSpPr>
            <a:spLocks noGrp="1"/>
          </p:cNvSpPr>
          <p:nvPr>
            <p:ph type="title"/>
          </p:nvPr>
        </p:nvSpPr>
        <p:spPr>
          <a:xfrm>
            <a:off x="838199" y="365125"/>
            <a:ext cx="11012905" cy="1325563"/>
          </a:xfrm>
        </p:spPr>
        <p:txBody>
          <a:bodyPr>
            <a:normAutofit fontScale="90000"/>
          </a:bodyPr>
          <a:lstStyle/>
          <a:p>
            <a:r>
              <a:rPr lang="en-US" b="0" i="0" u="none" strike="noStrike">
                <a:solidFill>
                  <a:srgbClr val="000000"/>
                </a:solidFill>
                <a:effectLst/>
              </a:rPr>
              <a:t>LSASS (Local Security Authority Subsystem Service)</a:t>
            </a:r>
            <a:br>
              <a:rPr lang="en-US" b="0" i="0" u="none" strike="noStrike">
                <a:solidFill>
                  <a:srgbClr val="000000"/>
                </a:solidFill>
                <a:effectLst/>
              </a:rPr>
            </a:br>
            <a:endParaRPr lang="en-US"/>
          </a:p>
        </p:txBody>
      </p:sp>
      <p:sp>
        <p:nvSpPr>
          <p:cNvPr id="3" name="Content Placeholder 2">
            <a:extLst>
              <a:ext uri="{FF2B5EF4-FFF2-40B4-BE49-F238E27FC236}">
                <a16:creationId xmlns:a16="http://schemas.microsoft.com/office/drawing/2014/main" id="{151E2FDD-6C00-B345-A733-37BA392F32F8}"/>
              </a:ext>
            </a:extLst>
          </p:cNvPr>
          <p:cNvSpPr>
            <a:spLocks noGrp="1"/>
          </p:cNvSpPr>
          <p:nvPr>
            <p:ph idx="1"/>
          </p:nvPr>
        </p:nvSpPr>
        <p:spPr/>
        <p:txBody>
          <a:bodyPr/>
          <a:lstStyle/>
          <a:p>
            <a:r>
              <a:rPr lang="en-US" b="0" i="0" u="none" strike="noStrike">
                <a:solidFill>
                  <a:srgbClr val="000000"/>
                </a:solidFill>
                <a:effectLst/>
              </a:rPr>
              <a:t>LSASS is a process in Microsoft Windows operating systems responsible for enforcing security policies on the system. It handles user authentication, password management, and security token creation. When you log into your computer, LSASS verifies your credentials with the system’s security database (like the SAM - Security Accounts Manager)</a:t>
            </a:r>
          </a:p>
          <a:p>
            <a:endParaRPr lang="en-US"/>
          </a:p>
        </p:txBody>
      </p:sp>
    </p:spTree>
    <p:extLst>
      <p:ext uri="{BB962C8B-B14F-4D97-AF65-F5344CB8AC3E}">
        <p14:creationId xmlns:p14="http://schemas.microsoft.com/office/powerpoint/2010/main" val="36165043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A2339-5A42-424A-4CA3-6E967A9750A5}"/>
              </a:ext>
            </a:extLst>
          </p:cNvPr>
          <p:cNvSpPr>
            <a:spLocks noGrp="1"/>
          </p:cNvSpPr>
          <p:nvPr>
            <p:ph type="title"/>
          </p:nvPr>
        </p:nvSpPr>
        <p:spPr/>
        <p:txBody>
          <a:bodyPr/>
          <a:lstStyle/>
          <a:p>
            <a:r>
              <a:rPr lang="en-US" dirty="0"/>
              <a:t>NTDS.DIT </a:t>
            </a:r>
          </a:p>
        </p:txBody>
      </p:sp>
      <p:sp>
        <p:nvSpPr>
          <p:cNvPr id="3" name="Content Placeholder 2">
            <a:extLst>
              <a:ext uri="{FF2B5EF4-FFF2-40B4-BE49-F238E27FC236}">
                <a16:creationId xmlns:a16="http://schemas.microsoft.com/office/drawing/2014/main" id="{1795F68C-2AB8-63C7-8A58-EB7E48F3DBFE}"/>
              </a:ext>
            </a:extLst>
          </p:cNvPr>
          <p:cNvSpPr>
            <a:spLocks noGrp="1"/>
          </p:cNvSpPr>
          <p:nvPr>
            <p:ph idx="1"/>
          </p:nvPr>
        </p:nvSpPr>
        <p:spPr/>
        <p:txBody>
          <a:bodyPr/>
          <a:lstStyle/>
          <a:p>
            <a:r>
              <a:rPr lang="en-US" dirty="0"/>
              <a:t>This the Database (C:\Windows\NTDS\NTDS.DIT ) that stores all the AD Data including: </a:t>
            </a:r>
          </a:p>
          <a:p>
            <a:pPr lvl="1"/>
            <a:r>
              <a:rPr lang="en-US" dirty="0"/>
              <a:t>User and Group objects</a:t>
            </a:r>
          </a:p>
          <a:p>
            <a:pPr lvl="1"/>
            <a:r>
              <a:rPr lang="en-US" dirty="0"/>
              <a:t>Group membership </a:t>
            </a:r>
          </a:p>
          <a:p>
            <a:pPr lvl="1"/>
            <a:r>
              <a:rPr lang="en-US" dirty="0">
                <a:solidFill>
                  <a:srgbClr val="FF0000"/>
                </a:solidFill>
              </a:rPr>
              <a:t>Password Hashes for all users on the domain </a:t>
            </a:r>
            <a:r>
              <a:rPr lang="en-US" dirty="0">
                <a:sym typeface="Wingdings" pitchFamily="2" charset="2"/>
              </a:rPr>
              <a:t> Important for </a:t>
            </a:r>
            <a:r>
              <a:rPr lang="en-US" dirty="0" err="1">
                <a:sym typeface="Wingdings" pitchFamily="2" charset="2"/>
              </a:rPr>
              <a:t>Pentesters</a:t>
            </a:r>
            <a:endParaRPr lang="en-US" dirty="0">
              <a:sym typeface="Wingdings" pitchFamily="2" charset="2"/>
            </a:endParaRPr>
          </a:p>
          <a:p>
            <a:pPr lvl="1"/>
            <a:r>
              <a:rPr lang="en-US" dirty="0">
                <a:sym typeface="Wingdings" pitchFamily="2" charset="2"/>
              </a:rPr>
              <a:t>If active directory is misconfigured the database can also store plain text version of the password. </a:t>
            </a:r>
            <a:endParaRPr lang="en-US" dirty="0"/>
          </a:p>
        </p:txBody>
      </p:sp>
    </p:spTree>
    <p:extLst>
      <p:ext uri="{BB962C8B-B14F-4D97-AF65-F5344CB8AC3E}">
        <p14:creationId xmlns:p14="http://schemas.microsoft.com/office/powerpoint/2010/main" val="18077737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96593-9ABC-18F4-871C-3EDDD3AB76C5}"/>
              </a:ext>
            </a:extLst>
          </p:cNvPr>
          <p:cNvSpPr>
            <a:spLocks noGrp="1"/>
          </p:cNvSpPr>
          <p:nvPr>
            <p:ph type="title"/>
          </p:nvPr>
        </p:nvSpPr>
        <p:spPr/>
        <p:txBody>
          <a:bodyPr/>
          <a:lstStyle/>
          <a:p>
            <a:r>
              <a:rPr lang="en-US" dirty="0"/>
              <a:t>History of LMs</a:t>
            </a:r>
          </a:p>
        </p:txBody>
      </p:sp>
      <p:sp>
        <p:nvSpPr>
          <p:cNvPr id="3" name="Content Placeholder 2">
            <a:extLst>
              <a:ext uri="{FF2B5EF4-FFF2-40B4-BE49-F238E27FC236}">
                <a16:creationId xmlns:a16="http://schemas.microsoft.com/office/drawing/2014/main" id="{4A8DF241-E91B-CD4D-2C82-D48D6AF4DB87}"/>
              </a:ext>
            </a:extLst>
          </p:cNvPr>
          <p:cNvSpPr>
            <a:spLocks noGrp="1"/>
          </p:cNvSpPr>
          <p:nvPr>
            <p:ph idx="1"/>
          </p:nvPr>
        </p:nvSpPr>
        <p:spPr>
          <a:xfrm>
            <a:off x="838200" y="1825625"/>
            <a:ext cx="10515600" cy="863146"/>
          </a:xfrm>
        </p:spPr>
        <p:txBody>
          <a:bodyPr/>
          <a:lstStyle/>
          <a:p>
            <a:r>
              <a:rPr lang="en-US" dirty="0"/>
              <a:t>LM hash introduced in 1987 (Windows Vista/Sever 2008)</a:t>
            </a:r>
          </a:p>
          <a:p>
            <a:endParaRPr lang="en-US" dirty="0"/>
          </a:p>
        </p:txBody>
      </p:sp>
      <p:sp>
        <p:nvSpPr>
          <p:cNvPr id="5" name="TextBox 4">
            <a:extLst>
              <a:ext uri="{FF2B5EF4-FFF2-40B4-BE49-F238E27FC236}">
                <a16:creationId xmlns:a16="http://schemas.microsoft.com/office/drawing/2014/main" id="{16B3EE6F-F680-A059-1404-DF1883928029}"/>
              </a:ext>
            </a:extLst>
          </p:cNvPr>
          <p:cNvSpPr txBox="1"/>
          <p:nvPr/>
        </p:nvSpPr>
        <p:spPr>
          <a:xfrm>
            <a:off x="1273324" y="2785929"/>
            <a:ext cx="1820254" cy="369332"/>
          </a:xfrm>
          <a:prstGeom prst="rect">
            <a:avLst/>
          </a:prstGeom>
          <a:solidFill>
            <a:schemeClr val="accent2"/>
          </a:solidFill>
        </p:spPr>
        <p:txBody>
          <a:bodyPr wrap="square" rtlCol="0">
            <a:spAutoFit/>
          </a:bodyPr>
          <a:lstStyle/>
          <a:p>
            <a:r>
              <a:rPr lang="en-US" dirty="0"/>
              <a:t>Password(14)</a:t>
            </a:r>
          </a:p>
        </p:txBody>
      </p:sp>
      <p:sp>
        <p:nvSpPr>
          <p:cNvPr id="6" name="TextBox 5">
            <a:extLst>
              <a:ext uri="{FF2B5EF4-FFF2-40B4-BE49-F238E27FC236}">
                <a16:creationId xmlns:a16="http://schemas.microsoft.com/office/drawing/2014/main" id="{68487640-7897-9FA9-620A-B24FB72AC102}"/>
              </a:ext>
            </a:extLst>
          </p:cNvPr>
          <p:cNvSpPr txBox="1"/>
          <p:nvPr/>
        </p:nvSpPr>
        <p:spPr>
          <a:xfrm>
            <a:off x="4160378" y="2782842"/>
            <a:ext cx="2633529" cy="369332"/>
          </a:xfrm>
          <a:prstGeom prst="rect">
            <a:avLst/>
          </a:prstGeom>
          <a:solidFill>
            <a:schemeClr val="accent2"/>
          </a:solidFill>
        </p:spPr>
        <p:txBody>
          <a:bodyPr wrap="square" rtlCol="0">
            <a:spAutoFit/>
          </a:bodyPr>
          <a:lstStyle/>
          <a:p>
            <a:r>
              <a:rPr lang="en-US" dirty="0"/>
              <a:t>Uppercase(password)</a:t>
            </a:r>
          </a:p>
        </p:txBody>
      </p:sp>
      <p:sp>
        <p:nvSpPr>
          <p:cNvPr id="7" name="TextBox 6">
            <a:extLst>
              <a:ext uri="{FF2B5EF4-FFF2-40B4-BE49-F238E27FC236}">
                <a16:creationId xmlns:a16="http://schemas.microsoft.com/office/drawing/2014/main" id="{97BA90EA-9FA4-BF68-3B75-2F77C39F3D3F}"/>
              </a:ext>
            </a:extLst>
          </p:cNvPr>
          <p:cNvSpPr txBox="1"/>
          <p:nvPr/>
        </p:nvSpPr>
        <p:spPr>
          <a:xfrm>
            <a:off x="7406357" y="2797285"/>
            <a:ext cx="1071072" cy="369332"/>
          </a:xfrm>
          <a:prstGeom prst="rect">
            <a:avLst/>
          </a:prstGeom>
          <a:solidFill>
            <a:schemeClr val="accent2"/>
          </a:solidFill>
        </p:spPr>
        <p:txBody>
          <a:bodyPr wrap="square" rtlCol="0">
            <a:spAutoFit/>
          </a:bodyPr>
          <a:lstStyle/>
          <a:p>
            <a:r>
              <a:rPr lang="en-US" dirty="0"/>
              <a:t>First 7</a:t>
            </a:r>
          </a:p>
        </p:txBody>
      </p:sp>
      <p:sp>
        <p:nvSpPr>
          <p:cNvPr id="8" name="TextBox 7">
            <a:extLst>
              <a:ext uri="{FF2B5EF4-FFF2-40B4-BE49-F238E27FC236}">
                <a16:creationId xmlns:a16="http://schemas.microsoft.com/office/drawing/2014/main" id="{97C897B9-B0AE-4CA6-7203-07EC7518CD7B}"/>
              </a:ext>
            </a:extLst>
          </p:cNvPr>
          <p:cNvSpPr txBox="1"/>
          <p:nvPr/>
        </p:nvSpPr>
        <p:spPr>
          <a:xfrm>
            <a:off x="8772260" y="2797285"/>
            <a:ext cx="1071072" cy="369332"/>
          </a:xfrm>
          <a:prstGeom prst="rect">
            <a:avLst/>
          </a:prstGeom>
          <a:solidFill>
            <a:schemeClr val="accent2"/>
          </a:solidFill>
        </p:spPr>
        <p:txBody>
          <a:bodyPr wrap="square" rtlCol="0">
            <a:spAutoFit/>
          </a:bodyPr>
          <a:lstStyle/>
          <a:p>
            <a:r>
              <a:rPr lang="en-US" dirty="0"/>
              <a:t>First 7</a:t>
            </a:r>
          </a:p>
        </p:txBody>
      </p:sp>
      <p:sp>
        <p:nvSpPr>
          <p:cNvPr id="9" name="TextBox 8">
            <a:extLst>
              <a:ext uri="{FF2B5EF4-FFF2-40B4-BE49-F238E27FC236}">
                <a16:creationId xmlns:a16="http://schemas.microsoft.com/office/drawing/2014/main" id="{F3276A82-BD33-499C-FB5F-C77D4B449D22}"/>
              </a:ext>
            </a:extLst>
          </p:cNvPr>
          <p:cNvSpPr txBox="1"/>
          <p:nvPr/>
        </p:nvSpPr>
        <p:spPr>
          <a:xfrm>
            <a:off x="1922804" y="3429000"/>
            <a:ext cx="1021222" cy="646331"/>
          </a:xfrm>
          <a:prstGeom prst="rect">
            <a:avLst/>
          </a:prstGeom>
          <a:noFill/>
        </p:spPr>
        <p:txBody>
          <a:bodyPr wrap="square" rtlCol="0">
            <a:spAutoFit/>
          </a:bodyPr>
          <a:lstStyle/>
          <a:p>
            <a:r>
              <a:rPr lang="en-US" dirty="0"/>
              <a:t>Padded with null</a:t>
            </a:r>
          </a:p>
        </p:txBody>
      </p:sp>
      <p:sp>
        <p:nvSpPr>
          <p:cNvPr id="10" name="TextBox 9">
            <a:extLst>
              <a:ext uri="{FF2B5EF4-FFF2-40B4-BE49-F238E27FC236}">
                <a16:creationId xmlns:a16="http://schemas.microsoft.com/office/drawing/2014/main" id="{07546242-A3A1-AA3A-080B-A4248AE6E176}"/>
              </a:ext>
            </a:extLst>
          </p:cNvPr>
          <p:cNvSpPr txBox="1"/>
          <p:nvPr/>
        </p:nvSpPr>
        <p:spPr>
          <a:xfrm>
            <a:off x="7406357" y="4075331"/>
            <a:ext cx="1071072" cy="369332"/>
          </a:xfrm>
          <a:prstGeom prst="rect">
            <a:avLst/>
          </a:prstGeom>
          <a:solidFill>
            <a:schemeClr val="accent2"/>
          </a:solidFill>
        </p:spPr>
        <p:txBody>
          <a:bodyPr wrap="square" rtlCol="0">
            <a:spAutoFit/>
          </a:bodyPr>
          <a:lstStyle/>
          <a:p>
            <a:r>
              <a:rPr lang="en-US" dirty="0"/>
              <a:t>DES</a:t>
            </a:r>
          </a:p>
        </p:txBody>
      </p:sp>
      <p:sp>
        <p:nvSpPr>
          <p:cNvPr id="11" name="TextBox 10">
            <a:extLst>
              <a:ext uri="{FF2B5EF4-FFF2-40B4-BE49-F238E27FC236}">
                <a16:creationId xmlns:a16="http://schemas.microsoft.com/office/drawing/2014/main" id="{520E4ECD-37B4-C6B0-F985-C4C3E9C77CA7}"/>
              </a:ext>
            </a:extLst>
          </p:cNvPr>
          <p:cNvSpPr txBox="1"/>
          <p:nvPr/>
        </p:nvSpPr>
        <p:spPr>
          <a:xfrm>
            <a:off x="8951722" y="4075331"/>
            <a:ext cx="1071072" cy="369332"/>
          </a:xfrm>
          <a:prstGeom prst="rect">
            <a:avLst/>
          </a:prstGeom>
          <a:solidFill>
            <a:schemeClr val="accent2"/>
          </a:solidFill>
        </p:spPr>
        <p:txBody>
          <a:bodyPr wrap="square" rtlCol="0">
            <a:spAutoFit/>
          </a:bodyPr>
          <a:lstStyle/>
          <a:p>
            <a:r>
              <a:rPr lang="en-US" dirty="0"/>
              <a:t>DES</a:t>
            </a:r>
          </a:p>
        </p:txBody>
      </p:sp>
      <p:sp>
        <p:nvSpPr>
          <p:cNvPr id="13" name="TextBox 12">
            <a:extLst>
              <a:ext uri="{FF2B5EF4-FFF2-40B4-BE49-F238E27FC236}">
                <a16:creationId xmlns:a16="http://schemas.microsoft.com/office/drawing/2014/main" id="{9236DFCF-024B-1444-C6F4-5B855DCCAC55}"/>
              </a:ext>
            </a:extLst>
          </p:cNvPr>
          <p:cNvSpPr txBox="1"/>
          <p:nvPr/>
        </p:nvSpPr>
        <p:spPr>
          <a:xfrm>
            <a:off x="9473369" y="3436308"/>
            <a:ext cx="1591654" cy="369332"/>
          </a:xfrm>
          <a:prstGeom prst="rect">
            <a:avLst/>
          </a:prstGeom>
          <a:noFill/>
        </p:spPr>
        <p:txBody>
          <a:bodyPr wrap="square">
            <a:spAutoFit/>
          </a:bodyPr>
          <a:lstStyle/>
          <a:p>
            <a:r>
              <a:rPr lang="en-US" b="0" i="0" u="none" strike="noStrike" dirty="0">
                <a:solidFill>
                  <a:srgbClr val="A4B1CD"/>
                </a:solidFill>
                <a:effectLst/>
                <a:latin typeface="neue-haas-unica"/>
              </a:rPr>
              <a:t> </a:t>
            </a:r>
            <a:r>
              <a:rPr lang="en-US" dirty="0"/>
              <a:t>KGS!@#$%</a:t>
            </a:r>
          </a:p>
        </p:txBody>
      </p:sp>
      <p:sp>
        <p:nvSpPr>
          <p:cNvPr id="14" name="TextBox 13">
            <a:extLst>
              <a:ext uri="{FF2B5EF4-FFF2-40B4-BE49-F238E27FC236}">
                <a16:creationId xmlns:a16="http://schemas.microsoft.com/office/drawing/2014/main" id="{B47C22B6-2C17-437F-6A66-0709DE724453}"/>
              </a:ext>
            </a:extLst>
          </p:cNvPr>
          <p:cNvSpPr txBox="1"/>
          <p:nvPr/>
        </p:nvSpPr>
        <p:spPr>
          <a:xfrm>
            <a:off x="6437835" y="3506718"/>
            <a:ext cx="1591654" cy="369332"/>
          </a:xfrm>
          <a:prstGeom prst="rect">
            <a:avLst/>
          </a:prstGeom>
          <a:noFill/>
        </p:spPr>
        <p:txBody>
          <a:bodyPr wrap="square">
            <a:spAutoFit/>
          </a:bodyPr>
          <a:lstStyle/>
          <a:p>
            <a:r>
              <a:rPr lang="en-US" b="0" i="0" u="none" strike="noStrike" dirty="0">
                <a:solidFill>
                  <a:srgbClr val="A4B1CD"/>
                </a:solidFill>
                <a:effectLst/>
                <a:latin typeface="neue-haas-unica"/>
              </a:rPr>
              <a:t> </a:t>
            </a:r>
            <a:r>
              <a:rPr lang="en-US" dirty="0"/>
              <a:t>KGS!@#$%</a:t>
            </a:r>
          </a:p>
        </p:txBody>
      </p:sp>
      <p:cxnSp>
        <p:nvCxnSpPr>
          <p:cNvPr id="16" name="Straight Arrow Connector 15">
            <a:extLst>
              <a:ext uri="{FF2B5EF4-FFF2-40B4-BE49-F238E27FC236}">
                <a16:creationId xmlns:a16="http://schemas.microsoft.com/office/drawing/2014/main" id="{BB07EFAD-6742-0AF2-FECD-F1BCF7A4E9E9}"/>
              </a:ext>
            </a:extLst>
          </p:cNvPr>
          <p:cNvCxnSpPr>
            <a:stCxn id="7" idx="2"/>
            <a:endCxn id="10" idx="0"/>
          </p:cNvCxnSpPr>
          <p:nvPr/>
        </p:nvCxnSpPr>
        <p:spPr>
          <a:xfrm>
            <a:off x="7941893" y="3166617"/>
            <a:ext cx="0" cy="90871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BD4467BD-FB0B-ED7A-7317-ACFFE33EEA07}"/>
              </a:ext>
            </a:extLst>
          </p:cNvPr>
          <p:cNvCxnSpPr>
            <a:stCxn id="8" idx="2"/>
          </p:cNvCxnSpPr>
          <p:nvPr/>
        </p:nvCxnSpPr>
        <p:spPr>
          <a:xfrm>
            <a:off x="9307796" y="3166617"/>
            <a:ext cx="0" cy="89427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6B45A3E7-1B6E-1890-F88A-59E0EF42EED3}"/>
              </a:ext>
            </a:extLst>
          </p:cNvPr>
          <p:cNvCxnSpPr>
            <a:cxnSpLocks/>
          </p:cNvCxnSpPr>
          <p:nvPr/>
        </p:nvCxnSpPr>
        <p:spPr>
          <a:xfrm>
            <a:off x="9843332" y="3777078"/>
            <a:ext cx="0" cy="28381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95AA2FF6-8177-6C61-33F8-33B920A24AEF}"/>
              </a:ext>
            </a:extLst>
          </p:cNvPr>
          <p:cNvCxnSpPr>
            <a:cxnSpLocks/>
          </p:cNvCxnSpPr>
          <p:nvPr/>
        </p:nvCxnSpPr>
        <p:spPr>
          <a:xfrm>
            <a:off x="7560181" y="3777078"/>
            <a:ext cx="0" cy="28381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0288EC72-3684-FB0D-B4BC-774072021F8B}"/>
              </a:ext>
            </a:extLst>
          </p:cNvPr>
          <p:cNvCxnSpPr>
            <a:cxnSpLocks/>
          </p:cNvCxnSpPr>
          <p:nvPr/>
        </p:nvCxnSpPr>
        <p:spPr>
          <a:xfrm>
            <a:off x="7941893" y="4444663"/>
            <a:ext cx="0" cy="28381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4" name="Straight Arrow Connector 23">
            <a:extLst>
              <a:ext uri="{FF2B5EF4-FFF2-40B4-BE49-F238E27FC236}">
                <a16:creationId xmlns:a16="http://schemas.microsoft.com/office/drawing/2014/main" id="{581A6B5E-D8DF-F47F-3354-DC4CD797B3C6}"/>
              </a:ext>
            </a:extLst>
          </p:cNvPr>
          <p:cNvCxnSpPr>
            <a:cxnSpLocks/>
          </p:cNvCxnSpPr>
          <p:nvPr/>
        </p:nvCxnSpPr>
        <p:spPr>
          <a:xfrm>
            <a:off x="9404648" y="4434168"/>
            <a:ext cx="0" cy="29430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E3386F4A-09ED-B5AF-E8F0-B50525C273F5}"/>
              </a:ext>
            </a:extLst>
          </p:cNvPr>
          <p:cNvSpPr txBox="1"/>
          <p:nvPr/>
        </p:nvSpPr>
        <p:spPr>
          <a:xfrm>
            <a:off x="7701187" y="4735220"/>
            <a:ext cx="1895739" cy="369332"/>
          </a:xfrm>
          <a:prstGeom prst="rect">
            <a:avLst/>
          </a:prstGeom>
          <a:solidFill>
            <a:schemeClr val="accent2"/>
          </a:solidFill>
        </p:spPr>
        <p:txBody>
          <a:bodyPr wrap="square" rtlCol="0">
            <a:spAutoFit/>
          </a:bodyPr>
          <a:lstStyle/>
          <a:p>
            <a:r>
              <a:rPr lang="en-US" dirty="0"/>
              <a:t>Concatenated </a:t>
            </a:r>
          </a:p>
        </p:txBody>
      </p:sp>
      <p:cxnSp>
        <p:nvCxnSpPr>
          <p:cNvPr id="28" name="Straight Arrow Connector 27">
            <a:extLst>
              <a:ext uri="{FF2B5EF4-FFF2-40B4-BE49-F238E27FC236}">
                <a16:creationId xmlns:a16="http://schemas.microsoft.com/office/drawing/2014/main" id="{132FF3B2-C03E-17E3-AB2F-393E8A050ADB}"/>
              </a:ext>
            </a:extLst>
          </p:cNvPr>
          <p:cNvCxnSpPr>
            <a:cxnSpLocks/>
          </p:cNvCxnSpPr>
          <p:nvPr/>
        </p:nvCxnSpPr>
        <p:spPr>
          <a:xfrm>
            <a:off x="8581403" y="5104552"/>
            <a:ext cx="0" cy="28381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0" name="TextBox 29">
            <a:extLst>
              <a:ext uri="{FF2B5EF4-FFF2-40B4-BE49-F238E27FC236}">
                <a16:creationId xmlns:a16="http://schemas.microsoft.com/office/drawing/2014/main" id="{79C13EFB-90F7-CD74-1F09-CD4FC7B2E707}"/>
              </a:ext>
            </a:extLst>
          </p:cNvPr>
          <p:cNvSpPr txBox="1"/>
          <p:nvPr/>
        </p:nvSpPr>
        <p:spPr>
          <a:xfrm>
            <a:off x="7560181" y="5402723"/>
            <a:ext cx="2497505" cy="369332"/>
          </a:xfrm>
          <a:prstGeom prst="rect">
            <a:avLst/>
          </a:prstGeom>
          <a:noFill/>
        </p:spPr>
        <p:txBody>
          <a:bodyPr wrap="square">
            <a:spAutoFit/>
          </a:bodyPr>
          <a:lstStyle/>
          <a:p>
            <a:r>
              <a:rPr lang="en-US" b="0" i="0" u="none" strike="noStrike" dirty="0">
                <a:solidFill>
                  <a:srgbClr val="9FEF00"/>
                </a:solidFill>
                <a:effectLst/>
                <a:latin typeface="JetBrainsMono-Regular"/>
              </a:rPr>
              <a:t>299bd128c1101fd6</a:t>
            </a:r>
            <a:endParaRPr lang="en-US" dirty="0"/>
          </a:p>
        </p:txBody>
      </p:sp>
      <p:sp>
        <p:nvSpPr>
          <p:cNvPr id="31" name="TextBox 30">
            <a:extLst>
              <a:ext uri="{FF2B5EF4-FFF2-40B4-BE49-F238E27FC236}">
                <a16:creationId xmlns:a16="http://schemas.microsoft.com/office/drawing/2014/main" id="{447ADBA0-BE35-8495-CBE3-FA70865D77EE}"/>
              </a:ext>
            </a:extLst>
          </p:cNvPr>
          <p:cNvSpPr txBox="1"/>
          <p:nvPr/>
        </p:nvSpPr>
        <p:spPr>
          <a:xfrm>
            <a:off x="1179320" y="4956561"/>
            <a:ext cx="4916680" cy="369332"/>
          </a:xfrm>
          <a:prstGeom prst="rect">
            <a:avLst/>
          </a:prstGeom>
          <a:noFill/>
        </p:spPr>
        <p:txBody>
          <a:bodyPr wrap="square" rtlCol="0">
            <a:spAutoFit/>
          </a:bodyPr>
          <a:lstStyle/>
          <a:p>
            <a:r>
              <a:rPr lang="en-US" dirty="0"/>
              <a:t>Really bad, easy to brute force. </a:t>
            </a:r>
          </a:p>
        </p:txBody>
      </p:sp>
      <p:sp>
        <p:nvSpPr>
          <p:cNvPr id="4" name="TextBox 3">
            <a:extLst>
              <a:ext uri="{FF2B5EF4-FFF2-40B4-BE49-F238E27FC236}">
                <a16:creationId xmlns:a16="http://schemas.microsoft.com/office/drawing/2014/main" id="{DF4E98A3-0225-75B4-D70E-7294B65303D3}"/>
              </a:ext>
            </a:extLst>
          </p:cNvPr>
          <p:cNvSpPr txBox="1"/>
          <p:nvPr/>
        </p:nvSpPr>
        <p:spPr>
          <a:xfrm>
            <a:off x="10015669" y="2785784"/>
            <a:ext cx="658024" cy="369332"/>
          </a:xfrm>
          <a:prstGeom prst="rect">
            <a:avLst/>
          </a:prstGeom>
          <a:noFill/>
        </p:spPr>
        <p:txBody>
          <a:bodyPr wrap="square" rtlCol="0">
            <a:spAutoFit/>
          </a:bodyPr>
          <a:lstStyle/>
          <a:p>
            <a:r>
              <a:rPr lang="en-US" dirty="0"/>
              <a:t>Key</a:t>
            </a:r>
          </a:p>
        </p:txBody>
      </p:sp>
    </p:spTree>
    <p:extLst>
      <p:ext uri="{BB962C8B-B14F-4D97-AF65-F5344CB8AC3E}">
        <p14:creationId xmlns:p14="http://schemas.microsoft.com/office/powerpoint/2010/main" val="7217016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98E58-6593-0D8A-6366-11E0A6A62636}"/>
              </a:ext>
            </a:extLst>
          </p:cNvPr>
          <p:cNvSpPr>
            <a:spLocks noGrp="1"/>
          </p:cNvSpPr>
          <p:nvPr>
            <p:ph type="title"/>
          </p:nvPr>
        </p:nvSpPr>
        <p:spPr/>
        <p:txBody>
          <a:bodyPr/>
          <a:lstStyle/>
          <a:p>
            <a:r>
              <a:rPr lang="en-US" dirty="0"/>
              <a:t>Version of NTML</a:t>
            </a:r>
          </a:p>
        </p:txBody>
      </p:sp>
      <p:graphicFrame>
        <p:nvGraphicFramePr>
          <p:cNvPr id="4" name="Content Placeholder 3">
            <a:extLst>
              <a:ext uri="{FF2B5EF4-FFF2-40B4-BE49-F238E27FC236}">
                <a16:creationId xmlns:a16="http://schemas.microsoft.com/office/drawing/2014/main" id="{20DBFBAD-D344-9D5A-1027-F13124EFC5DC}"/>
              </a:ext>
            </a:extLst>
          </p:cNvPr>
          <p:cNvGraphicFramePr>
            <a:graphicFrameLocks noGrp="1"/>
          </p:cNvGraphicFramePr>
          <p:nvPr>
            <p:ph idx="1"/>
          </p:nvPr>
        </p:nvGraphicFramePr>
        <p:xfrm>
          <a:off x="1315940" y="1789317"/>
          <a:ext cx="9560120" cy="3749040"/>
        </p:xfrm>
        <a:graphic>
          <a:graphicData uri="http://schemas.openxmlformats.org/drawingml/2006/table">
            <a:tbl>
              <a:tblPr/>
              <a:tblGrid>
                <a:gridCol w="1912024">
                  <a:extLst>
                    <a:ext uri="{9D8B030D-6E8A-4147-A177-3AD203B41FA5}">
                      <a16:colId xmlns:a16="http://schemas.microsoft.com/office/drawing/2014/main" val="1645558032"/>
                    </a:ext>
                  </a:extLst>
                </a:gridCol>
                <a:gridCol w="1912024">
                  <a:extLst>
                    <a:ext uri="{9D8B030D-6E8A-4147-A177-3AD203B41FA5}">
                      <a16:colId xmlns:a16="http://schemas.microsoft.com/office/drawing/2014/main" val="1509652974"/>
                    </a:ext>
                  </a:extLst>
                </a:gridCol>
                <a:gridCol w="1912024">
                  <a:extLst>
                    <a:ext uri="{9D8B030D-6E8A-4147-A177-3AD203B41FA5}">
                      <a16:colId xmlns:a16="http://schemas.microsoft.com/office/drawing/2014/main" val="4096083805"/>
                    </a:ext>
                  </a:extLst>
                </a:gridCol>
                <a:gridCol w="1912024">
                  <a:extLst>
                    <a:ext uri="{9D8B030D-6E8A-4147-A177-3AD203B41FA5}">
                      <a16:colId xmlns:a16="http://schemas.microsoft.com/office/drawing/2014/main" val="1932416237"/>
                    </a:ext>
                  </a:extLst>
                </a:gridCol>
                <a:gridCol w="1912024">
                  <a:extLst>
                    <a:ext uri="{9D8B030D-6E8A-4147-A177-3AD203B41FA5}">
                      <a16:colId xmlns:a16="http://schemas.microsoft.com/office/drawing/2014/main" val="593420223"/>
                    </a:ext>
                  </a:extLst>
                </a:gridCol>
              </a:tblGrid>
              <a:tr h="0">
                <a:tc>
                  <a:txBody>
                    <a:bodyPr/>
                    <a:lstStyle/>
                    <a:p>
                      <a:pPr algn="l" fontAlgn="b"/>
                      <a:r>
                        <a:rPr lang="en-US" b="1">
                          <a:effectLst/>
                        </a:rPr>
                        <a:t>Hash/Protocol</a:t>
                      </a:r>
                      <a:endParaRPr lang="en-US" b="0">
                        <a:effectLst/>
                      </a:endParaRPr>
                    </a:p>
                  </a:txBody>
                  <a:tcPr anchor="b">
                    <a:lnL>
                      <a:noFill/>
                    </a:lnL>
                    <a:lnR>
                      <a:noFill/>
                    </a:lnR>
                    <a:lnT w="9525" cap="flat" cmpd="sng" algn="ctr">
                      <a:solidFill>
                        <a:srgbClr val="1A2332"/>
                      </a:solidFill>
                      <a:prstDash val="solid"/>
                      <a:round/>
                      <a:headEnd type="none" w="med" len="med"/>
                      <a:tailEnd type="none" w="med" len="med"/>
                    </a:lnT>
                    <a:lnB w="9525" cap="flat" cmpd="sng" algn="ctr">
                      <a:solidFill>
                        <a:srgbClr val="1A2332"/>
                      </a:solidFill>
                      <a:prstDash val="solid"/>
                      <a:round/>
                      <a:headEnd type="none" w="med" len="med"/>
                      <a:tailEnd type="none" w="med" len="med"/>
                    </a:lnB>
                    <a:noFill/>
                  </a:tcPr>
                </a:tc>
                <a:tc>
                  <a:txBody>
                    <a:bodyPr/>
                    <a:lstStyle/>
                    <a:p>
                      <a:pPr algn="l" fontAlgn="b"/>
                      <a:r>
                        <a:rPr lang="en-US" b="1">
                          <a:effectLst/>
                        </a:rPr>
                        <a:t>Cryptographic technique</a:t>
                      </a:r>
                      <a:endParaRPr lang="en-US" b="0">
                        <a:effectLst/>
                      </a:endParaRPr>
                    </a:p>
                  </a:txBody>
                  <a:tcPr anchor="b">
                    <a:lnL>
                      <a:noFill/>
                    </a:lnL>
                    <a:lnR>
                      <a:noFill/>
                    </a:lnR>
                    <a:lnT w="9525" cap="flat" cmpd="sng" algn="ctr">
                      <a:solidFill>
                        <a:srgbClr val="1A2332"/>
                      </a:solidFill>
                      <a:prstDash val="solid"/>
                      <a:round/>
                      <a:headEnd type="none" w="med" len="med"/>
                      <a:tailEnd type="none" w="med" len="med"/>
                    </a:lnT>
                    <a:lnB w="9525" cap="flat" cmpd="sng" algn="ctr">
                      <a:solidFill>
                        <a:srgbClr val="1A2332"/>
                      </a:solidFill>
                      <a:prstDash val="solid"/>
                      <a:round/>
                      <a:headEnd type="none" w="med" len="med"/>
                      <a:tailEnd type="none" w="med" len="med"/>
                    </a:lnB>
                    <a:noFill/>
                  </a:tcPr>
                </a:tc>
                <a:tc>
                  <a:txBody>
                    <a:bodyPr/>
                    <a:lstStyle/>
                    <a:p>
                      <a:pPr algn="l" fontAlgn="b"/>
                      <a:r>
                        <a:rPr lang="en-US" b="1">
                          <a:effectLst/>
                        </a:rPr>
                        <a:t>Mutual Authentication</a:t>
                      </a:r>
                      <a:endParaRPr lang="en-US" b="0">
                        <a:effectLst/>
                      </a:endParaRPr>
                    </a:p>
                  </a:txBody>
                  <a:tcPr anchor="b">
                    <a:lnL>
                      <a:noFill/>
                    </a:lnL>
                    <a:lnR>
                      <a:noFill/>
                    </a:lnR>
                    <a:lnT w="9525" cap="flat" cmpd="sng" algn="ctr">
                      <a:solidFill>
                        <a:srgbClr val="1A2332"/>
                      </a:solidFill>
                      <a:prstDash val="solid"/>
                      <a:round/>
                      <a:headEnd type="none" w="med" len="med"/>
                      <a:tailEnd type="none" w="med" len="med"/>
                    </a:lnT>
                    <a:lnB w="9525" cap="flat" cmpd="sng" algn="ctr">
                      <a:solidFill>
                        <a:srgbClr val="1A2332"/>
                      </a:solidFill>
                      <a:prstDash val="solid"/>
                      <a:round/>
                      <a:headEnd type="none" w="med" len="med"/>
                      <a:tailEnd type="none" w="med" len="med"/>
                    </a:lnB>
                    <a:noFill/>
                  </a:tcPr>
                </a:tc>
                <a:tc>
                  <a:txBody>
                    <a:bodyPr/>
                    <a:lstStyle/>
                    <a:p>
                      <a:pPr algn="l" fontAlgn="b"/>
                      <a:r>
                        <a:rPr lang="en-US" b="1">
                          <a:effectLst/>
                        </a:rPr>
                        <a:t>Message Type</a:t>
                      </a:r>
                      <a:endParaRPr lang="en-US" b="0">
                        <a:effectLst/>
                      </a:endParaRPr>
                    </a:p>
                  </a:txBody>
                  <a:tcPr anchor="b">
                    <a:lnL>
                      <a:noFill/>
                    </a:lnL>
                    <a:lnR>
                      <a:noFill/>
                    </a:lnR>
                    <a:lnT w="9525" cap="flat" cmpd="sng" algn="ctr">
                      <a:solidFill>
                        <a:srgbClr val="1A2332"/>
                      </a:solidFill>
                      <a:prstDash val="solid"/>
                      <a:round/>
                      <a:headEnd type="none" w="med" len="med"/>
                      <a:tailEnd type="none" w="med" len="med"/>
                    </a:lnT>
                    <a:lnB w="9525" cap="flat" cmpd="sng" algn="ctr">
                      <a:solidFill>
                        <a:srgbClr val="1A2332"/>
                      </a:solidFill>
                      <a:prstDash val="solid"/>
                      <a:round/>
                      <a:headEnd type="none" w="med" len="med"/>
                      <a:tailEnd type="none" w="med" len="med"/>
                    </a:lnB>
                    <a:noFill/>
                  </a:tcPr>
                </a:tc>
                <a:tc>
                  <a:txBody>
                    <a:bodyPr/>
                    <a:lstStyle/>
                    <a:p>
                      <a:pPr algn="l" fontAlgn="b"/>
                      <a:r>
                        <a:rPr lang="en-US" b="1">
                          <a:effectLst/>
                        </a:rPr>
                        <a:t>Trusted Third Party</a:t>
                      </a:r>
                      <a:endParaRPr lang="en-US" b="0">
                        <a:effectLst/>
                      </a:endParaRPr>
                    </a:p>
                  </a:txBody>
                  <a:tcPr anchor="b">
                    <a:lnL>
                      <a:noFill/>
                    </a:lnL>
                    <a:lnR>
                      <a:noFill/>
                    </a:lnR>
                    <a:lnT w="9525" cap="flat" cmpd="sng" algn="ctr">
                      <a:solidFill>
                        <a:srgbClr val="1A2332"/>
                      </a:solidFill>
                      <a:prstDash val="solid"/>
                      <a:round/>
                      <a:headEnd type="none" w="med" len="med"/>
                      <a:tailEnd type="none" w="med" len="med"/>
                    </a:lnT>
                    <a:lnB w="9525" cap="flat" cmpd="sng" algn="ctr">
                      <a:solidFill>
                        <a:srgbClr val="1A2332"/>
                      </a:solidFill>
                      <a:prstDash val="solid"/>
                      <a:round/>
                      <a:headEnd type="none" w="med" len="med"/>
                      <a:tailEnd type="none" w="med" len="med"/>
                    </a:lnB>
                    <a:noFill/>
                  </a:tcPr>
                </a:tc>
                <a:extLst>
                  <a:ext uri="{0D108BD9-81ED-4DB2-BD59-A6C34878D82A}">
                    <a16:rowId xmlns:a16="http://schemas.microsoft.com/office/drawing/2014/main" val="3448035764"/>
                  </a:ext>
                </a:extLst>
              </a:tr>
              <a:tr h="0">
                <a:tc>
                  <a:txBody>
                    <a:bodyPr/>
                    <a:lstStyle/>
                    <a:p>
                      <a:pPr fontAlgn="t"/>
                      <a:r>
                        <a:rPr lang="en-US">
                          <a:effectLst/>
                        </a:rPr>
                        <a:t>NTLM</a:t>
                      </a:r>
                    </a:p>
                  </a:txBody>
                  <a:tcPr>
                    <a:lnL>
                      <a:noFill/>
                    </a:lnL>
                    <a:lnR>
                      <a:noFill/>
                    </a:lnR>
                    <a:lnT w="9525" cap="flat" cmpd="sng" algn="ctr">
                      <a:solidFill>
                        <a:srgbClr val="1A2332"/>
                      </a:solidFill>
                      <a:prstDash val="solid"/>
                      <a:round/>
                      <a:headEnd type="none" w="med" len="med"/>
                      <a:tailEnd type="none" w="med" len="med"/>
                    </a:lnT>
                    <a:lnB w="9525" cap="flat" cmpd="sng" algn="ctr">
                      <a:solidFill>
                        <a:srgbClr val="1A2332"/>
                      </a:solidFill>
                      <a:prstDash val="solid"/>
                      <a:round/>
                      <a:headEnd type="none" w="med" len="med"/>
                      <a:tailEnd type="none" w="med" len="med"/>
                    </a:lnB>
                    <a:noFill/>
                  </a:tcPr>
                </a:tc>
                <a:tc>
                  <a:txBody>
                    <a:bodyPr/>
                    <a:lstStyle/>
                    <a:p>
                      <a:pPr fontAlgn="t"/>
                      <a:r>
                        <a:rPr lang="en-US">
                          <a:effectLst/>
                        </a:rPr>
                        <a:t>Symmetric key cryptography</a:t>
                      </a:r>
                    </a:p>
                  </a:txBody>
                  <a:tcPr>
                    <a:lnL>
                      <a:noFill/>
                    </a:lnL>
                    <a:lnR>
                      <a:noFill/>
                    </a:lnR>
                    <a:lnT w="9525" cap="flat" cmpd="sng" algn="ctr">
                      <a:solidFill>
                        <a:srgbClr val="1A2332"/>
                      </a:solidFill>
                      <a:prstDash val="solid"/>
                      <a:round/>
                      <a:headEnd type="none" w="med" len="med"/>
                      <a:tailEnd type="none" w="med" len="med"/>
                    </a:lnT>
                    <a:lnB w="9525" cap="flat" cmpd="sng" algn="ctr">
                      <a:solidFill>
                        <a:srgbClr val="1A2332"/>
                      </a:solidFill>
                      <a:prstDash val="solid"/>
                      <a:round/>
                      <a:headEnd type="none" w="med" len="med"/>
                      <a:tailEnd type="none" w="med" len="med"/>
                    </a:lnB>
                    <a:noFill/>
                  </a:tcPr>
                </a:tc>
                <a:tc>
                  <a:txBody>
                    <a:bodyPr/>
                    <a:lstStyle/>
                    <a:p>
                      <a:pPr fontAlgn="t"/>
                      <a:r>
                        <a:rPr lang="en-US">
                          <a:effectLst/>
                        </a:rPr>
                        <a:t>No</a:t>
                      </a:r>
                    </a:p>
                  </a:txBody>
                  <a:tcPr>
                    <a:lnL>
                      <a:noFill/>
                    </a:lnL>
                    <a:lnR>
                      <a:noFill/>
                    </a:lnR>
                    <a:lnT w="9525" cap="flat" cmpd="sng" algn="ctr">
                      <a:solidFill>
                        <a:srgbClr val="1A2332"/>
                      </a:solidFill>
                      <a:prstDash val="solid"/>
                      <a:round/>
                      <a:headEnd type="none" w="med" len="med"/>
                      <a:tailEnd type="none" w="med" len="med"/>
                    </a:lnT>
                    <a:lnB w="9525" cap="flat" cmpd="sng" algn="ctr">
                      <a:solidFill>
                        <a:srgbClr val="1A2332"/>
                      </a:solidFill>
                      <a:prstDash val="solid"/>
                      <a:round/>
                      <a:headEnd type="none" w="med" len="med"/>
                      <a:tailEnd type="none" w="med" len="med"/>
                    </a:lnB>
                    <a:noFill/>
                  </a:tcPr>
                </a:tc>
                <a:tc>
                  <a:txBody>
                    <a:bodyPr/>
                    <a:lstStyle/>
                    <a:p>
                      <a:pPr fontAlgn="t"/>
                      <a:r>
                        <a:rPr lang="en-US">
                          <a:effectLst/>
                        </a:rPr>
                        <a:t>Random number</a:t>
                      </a:r>
                    </a:p>
                  </a:txBody>
                  <a:tcPr>
                    <a:lnL>
                      <a:noFill/>
                    </a:lnL>
                    <a:lnR>
                      <a:noFill/>
                    </a:lnR>
                    <a:lnT w="9525" cap="flat" cmpd="sng" algn="ctr">
                      <a:solidFill>
                        <a:srgbClr val="1A2332"/>
                      </a:solidFill>
                      <a:prstDash val="solid"/>
                      <a:round/>
                      <a:headEnd type="none" w="med" len="med"/>
                      <a:tailEnd type="none" w="med" len="med"/>
                    </a:lnT>
                    <a:lnB w="9525" cap="flat" cmpd="sng" algn="ctr">
                      <a:solidFill>
                        <a:srgbClr val="1A2332"/>
                      </a:solidFill>
                      <a:prstDash val="solid"/>
                      <a:round/>
                      <a:headEnd type="none" w="med" len="med"/>
                      <a:tailEnd type="none" w="med" len="med"/>
                    </a:lnB>
                    <a:noFill/>
                  </a:tcPr>
                </a:tc>
                <a:tc>
                  <a:txBody>
                    <a:bodyPr/>
                    <a:lstStyle/>
                    <a:p>
                      <a:pPr fontAlgn="t"/>
                      <a:r>
                        <a:rPr lang="en-US">
                          <a:effectLst/>
                        </a:rPr>
                        <a:t>Domain Controller</a:t>
                      </a:r>
                    </a:p>
                  </a:txBody>
                  <a:tcPr>
                    <a:lnL>
                      <a:noFill/>
                    </a:lnL>
                    <a:lnR>
                      <a:noFill/>
                    </a:lnR>
                    <a:lnT w="9525" cap="flat" cmpd="sng" algn="ctr">
                      <a:solidFill>
                        <a:srgbClr val="1A2332"/>
                      </a:solidFill>
                      <a:prstDash val="solid"/>
                      <a:round/>
                      <a:headEnd type="none" w="med" len="med"/>
                      <a:tailEnd type="none" w="med" len="med"/>
                    </a:lnT>
                    <a:lnB w="9525" cap="flat" cmpd="sng" algn="ctr">
                      <a:solidFill>
                        <a:srgbClr val="1A2332"/>
                      </a:solidFill>
                      <a:prstDash val="solid"/>
                      <a:round/>
                      <a:headEnd type="none" w="med" len="med"/>
                      <a:tailEnd type="none" w="med" len="med"/>
                    </a:lnB>
                    <a:noFill/>
                  </a:tcPr>
                </a:tc>
                <a:extLst>
                  <a:ext uri="{0D108BD9-81ED-4DB2-BD59-A6C34878D82A}">
                    <a16:rowId xmlns:a16="http://schemas.microsoft.com/office/drawing/2014/main" val="4168266508"/>
                  </a:ext>
                </a:extLst>
              </a:tr>
              <a:tr h="0">
                <a:tc>
                  <a:txBody>
                    <a:bodyPr/>
                    <a:lstStyle/>
                    <a:p>
                      <a:pPr fontAlgn="t"/>
                      <a:r>
                        <a:rPr lang="en-US">
                          <a:effectLst/>
                        </a:rPr>
                        <a:t>NTLMv1</a:t>
                      </a:r>
                    </a:p>
                  </a:txBody>
                  <a:tcPr>
                    <a:lnL>
                      <a:noFill/>
                    </a:lnL>
                    <a:lnR>
                      <a:noFill/>
                    </a:lnR>
                    <a:lnT w="9525" cap="flat" cmpd="sng" algn="ctr">
                      <a:solidFill>
                        <a:srgbClr val="1A2332"/>
                      </a:solidFill>
                      <a:prstDash val="solid"/>
                      <a:round/>
                      <a:headEnd type="none" w="med" len="med"/>
                      <a:tailEnd type="none" w="med" len="med"/>
                    </a:lnT>
                    <a:lnB w="9525" cap="flat" cmpd="sng" algn="ctr">
                      <a:solidFill>
                        <a:srgbClr val="1A2332"/>
                      </a:solidFill>
                      <a:prstDash val="solid"/>
                      <a:round/>
                      <a:headEnd type="none" w="med" len="med"/>
                      <a:tailEnd type="none" w="med" len="med"/>
                    </a:lnB>
                    <a:noFill/>
                  </a:tcPr>
                </a:tc>
                <a:tc>
                  <a:txBody>
                    <a:bodyPr/>
                    <a:lstStyle/>
                    <a:p>
                      <a:pPr fontAlgn="t"/>
                      <a:r>
                        <a:rPr lang="en-US">
                          <a:effectLst/>
                        </a:rPr>
                        <a:t>Symmetric key cryptography</a:t>
                      </a:r>
                    </a:p>
                  </a:txBody>
                  <a:tcPr>
                    <a:lnL>
                      <a:noFill/>
                    </a:lnL>
                    <a:lnR>
                      <a:noFill/>
                    </a:lnR>
                    <a:lnT w="9525" cap="flat" cmpd="sng" algn="ctr">
                      <a:solidFill>
                        <a:srgbClr val="1A2332"/>
                      </a:solidFill>
                      <a:prstDash val="solid"/>
                      <a:round/>
                      <a:headEnd type="none" w="med" len="med"/>
                      <a:tailEnd type="none" w="med" len="med"/>
                    </a:lnT>
                    <a:lnB w="9525" cap="flat" cmpd="sng" algn="ctr">
                      <a:solidFill>
                        <a:srgbClr val="1A2332"/>
                      </a:solidFill>
                      <a:prstDash val="solid"/>
                      <a:round/>
                      <a:headEnd type="none" w="med" len="med"/>
                      <a:tailEnd type="none" w="med" len="med"/>
                    </a:lnB>
                    <a:noFill/>
                  </a:tcPr>
                </a:tc>
                <a:tc>
                  <a:txBody>
                    <a:bodyPr/>
                    <a:lstStyle/>
                    <a:p>
                      <a:pPr fontAlgn="t"/>
                      <a:r>
                        <a:rPr lang="en-US">
                          <a:effectLst/>
                        </a:rPr>
                        <a:t>No</a:t>
                      </a:r>
                    </a:p>
                  </a:txBody>
                  <a:tcPr>
                    <a:lnL>
                      <a:noFill/>
                    </a:lnL>
                    <a:lnR>
                      <a:noFill/>
                    </a:lnR>
                    <a:lnT w="9525" cap="flat" cmpd="sng" algn="ctr">
                      <a:solidFill>
                        <a:srgbClr val="1A2332"/>
                      </a:solidFill>
                      <a:prstDash val="solid"/>
                      <a:round/>
                      <a:headEnd type="none" w="med" len="med"/>
                      <a:tailEnd type="none" w="med" len="med"/>
                    </a:lnT>
                    <a:lnB w="9525" cap="flat" cmpd="sng" algn="ctr">
                      <a:solidFill>
                        <a:srgbClr val="1A2332"/>
                      </a:solidFill>
                      <a:prstDash val="solid"/>
                      <a:round/>
                      <a:headEnd type="none" w="med" len="med"/>
                      <a:tailEnd type="none" w="med" len="med"/>
                    </a:lnB>
                    <a:noFill/>
                  </a:tcPr>
                </a:tc>
                <a:tc>
                  <a:txBody>
                    <a:bodyPr/>
                    <a:lstStyle/>
                    <a:p>
                      <a:pPr fontAlgn="t"/>
                      <a:r>
                        <a:rPr lang="en-US">
                          <a:effectLst/>
                        </a:rPr>
                        <a:t>MD4 hash, random number</a:t>
                      </a:r>
                    </a:p>
                  </a:txBody>
                  <a:tcPr>
                    <a:lnL>
                      <a:noFill/>
                    </a:lnL>
                    <a:lnR>
                      <a:noFill/>
                    </a:lnR>
                    <a:lnT w="9525" cap="flat" cmpd="sng" algn="ctr">
                      <a:solidFill>
                        <a:srgbClr val="1A2332"/>
                      </a:solidFill>
                      <a:prstDash val="solid"/>
                      <a:round/>
                      <a:headEnd type="none" w="med" len="med"/>
                      <a:tailEnd type="none" w="med" len="med"/>
                    </a:lnT>
                    <a:lnB w="9525" cap="flat" cmpd="sng" algn="ctr">
                      <a:solidFill>
                        <a:srgbClr val="1A2332"/>
                      </a:solidFill>
                      <a:prstDash val="solid"/>
                      <a:round/>
                      <a:headEnd type="none" w="med" len="med"/>
                      <a:tailEnd type="none" w="med" len="med"/>
                    </a:lnB>
                    <a:noFill/>
                  </a:tcPr>
                </a:tc>
                <a:tc>
                  <a:txBody>
                    <a:bodyPr/>
                    <a:lstStyle/>
                    <a:p>
                      <a:pPr fontAlgn="t"/>
                      <a:r>
                        <a:rPr lang="en-US">
                          <a:effectLst/>
                        </a:rPr>
                        <a:t>Domain Controller</a:t>
                      </a:r>
                    </a:p>
                  </a:txBody>
                  <a:tcPr>
                    <a:lnL>
                      <a:noFill/>
                    </a:lnL>
                    <a:lnR>
                      <a:noFill/>
                    </a:lnR>
                    <a:lnT w="9525" cap="flat" cmpd="sng" algn="ctr">
                      <a:solidFill>
                        <a:srgbClr val="1A2332"/>
                      </a:solidFill>
                      <a:prstDash val="solid"/>
                      <a:round/>
                      <a:headEnd type="none" w="med" len="med"/>
                      <a:tailEnd type="none" w="med" len="med"/>
                    </a:lnT>
                    <a:lnB w="9525" cap="flat" cmpd="sng" algn="ctr">
                      <a:solidFill>
                        <a:srgbClr val="1A2332"/>
                      </a:solidFill>
                      <a:prstDash val="solid"/>
                      <a:round/>
                      <a:headEnd type="none" w="med" len="med"/>
                      <a:tailEnd type="none" w="med" len="med"/>
                    </a:lnB>
                    <a:noFill/>
                  </a:tcPr>
                </a:tc>
                <a:extLst>
                  <a:ext uri="{0D108BD9-81ED-4DB2-BD59-A6C34878D82A}">
                    <a16:rowId xmlns:a16="http://schemas.microsoft.com/office/drawing/2014/main" val="3679703608"/>
                  </a:ext>
                </a:extLst>
              </a:tr>
              <a:tr h="0">
                <a:tc>
                  <a:txBody>
                    <a:bodyPr/>
                    <a:lstStyle/>
                    <a:p>
                      <a:pPr fontAlgn="t"/>
                      <a:r>
                        <a:rPr lang="en-US">
                          <a:effectLst/>
                        </a:rPr>
                        <a:t>NTLMv2</a:t>
                      </a:r>
                    </a:p>
                  </a:txBody>
                  <a:tcPr>
                    <a:lnL>
                      <a:noFill/>
                    </a:lnL>
                    <a:lnR>
                      <a:noFill/>
                    </a:lnR>
                    <a:lnT w="9525" cap="flat" cmpd="sng" algn="ctr">
                      <a:solidFill>
                        <a:srgbClr val="1A2332"/>
                      </a:solidFill>
                      <a:prstDash val="solid"/>
                      <a:round/>
                      <a:headEnd type="none" w="med" len="med"/>
                      <a:tailEnd type="none" w="med" len="med"/>
                    </a:lnT>
                    <a:lnB w="9525" cap="flat" cmpd="sng" algn="ctr">
                      <a:solidFill>
                        <a:srgbClr val="1A2332"/>
                      </a:solidFill>
                      <a:prstDash val="solid"/>
                      <a:round/>
                      <a:headEnd type="none" w="med" len="med"/>
                      <a:tailEnd type="none" w="med" len="med"/>
                    </a:lnB>
                    <a:noFill/>
                  </a:tcPr>
                </a:tc>
                <a:tc>
                  <a:txBody>
                    <a:bodyPr/>
                    <a:lstStyle/>
                    <a:p>
                      <a:pPr fontAlgn="t"/>
                      <a:r>
                        <a:rPr lang="en-US">
                          <a:effectLst/>
                        </a:rPr>
                        <a:t>Symmetric key cryptography</a:t>
                      </a:r>
                    </a:p>
                  </a:txBody>
                  <a:tcPr>
                    <a:lnL>
                      <a:noFill/>
                    </a:lnL>
                    <a:lnR>
                      <a:noFill/>
                    </a:lnR>
                    <a:lnT w="9525" cap="flat" cmpd="sng" algn="ctr">
                      <a:solidFill>
                        <a:srgbClr val="1A2332"/>
                      </a:solidFill>
                      <a:prstDash val="solid"/>
                      <a:round/>
                      <a:headEnd type="none" w="med" len="med"/>
                      <a:tailEnd type="none" w="med" len="med"/>
                    </a:lnT>
                    <a:lnB w="9525" cap="flat" cmpd="sng" algn="ctr">
                      <a:solidFill>
                        <a:srgbClr val="1A2332"/>
                      </a:solidFill>
                      <a:prstDash val="solid"/>
                      <a:round/>
                      <a:headEnd type="none" w="med" len="med"/>
                      <a:tailEnd type="none" w="med" len="med"/>
                    </a:lnB>
                    <a:noFill/>
                  </a:tcPr>
                </a:tc>
                <a:tc>
                  <a:txBody>
                    <a:bodyPr/>
                    <a:lstStyle/>
                    <a:p>
                      <a:pPr fontAlgn="t"/>
                      <a:r>
                        <a:rPr lang="en-US">
                          <a:effectLst/>
                        </a:rPr>
                        <a:t>No</a:t>
                      </a:r>
                    </a:p>
                  </a:txBody>
                  <a:tcPr>
                    <a:lnL>
                      <a:noFill/>
                    </a:lnL>
                    <a:lnR>
                      <a:noFill/>
                    </a:lnR>
                    <a:lnT w="9525" cap="flat" cmpd="sng" algn="ctr">
                      <a:solidFill>
                        <a:srgbClr val="1A2332"/>
                      </a:solidFill>
                      <a:prstDash val="solid"/>
                      <a:round/>
                      <a:headEnd type="none" w="med" len="med"/>
                      <a:tailEnd type="none" w="med" len="med"/>
                    </a:lnT>
                    <a:lnB w="9525" cap="flat" cmpd="sng" algn="ctr">
                      <a:solidFill>
                        <a:srgbClr val="1A2332"/>
                      </a:solidFill>
                      <a:prstDash val="solid"/>
                      <a:round/>
                      <a:headEnd type="none" w="med" len="med"/>
                      <a:tailEnd type="none" w="med" len="med"/>
                    </a:lnB>
                    <a:noFill/>
                  </a:tcPr>
                </a:tc>
                <a:tc>
                  <a:txBody>
                    <a:bodyPr/>
                    <a:lstStyle/>
                    <a:p>
                      <a:pPr fontAlgn="t"/>
                      <a:r>
                        <a:rPr lang="en-US">
                          <a:effectLst/>
                        </a:rPr>
                        <a:t>MD4 hash, random number</a:t>
                      </a:r>
                    </a:p>
                  </a:txBody>
                  <a:tcPr>
                    <a:lnL>
                      <a:noFill/>
                    </a:lnL>
                    <a:lnR>
                      <a:noFill/>
                    </a:lnR>
                    <a:lnT w="9525" cap="flat" cmpd="sng" algn="ctr">
                      <a:solidFill>
                        <a:srgbClr val="1A2332"/>
                      </a:solidFill>
                      <a:prstDash val="solid"/>
                      <a:round/>
                      <a:headEnd type="none" w="med" len="med"/>
                      <a:tailEnd type="none" w="med" len="med"/>
                    </a:lnT>
                    <a:lnB w="9525" cap="flat" cmpd="sng" algn="ctr">
                      <a:solidFill>
                        <a:srgbClr val="1A2332"/>
                      </a:solidFill>
                      <a:prstDash val="solid"/>
                      <a:round/>
                      <a:headEnd type="none" w="med" len="med"/>
                      <a:tailEnd type="none" w="med" len="med"/>
                    </a:lnB>
                    <a:noFill/>
                  </a:tcPr>
                </a:tc>
                <a:tc>
                  <a:txBody>
                    <a:bodyPr/>
                    <a:lstStyle/>
                    <a:p>
                      <a:pPr fontAlgn="t"/>
                      <a:r>
                        <a:rPr lang="en-US">
                          <a:effectLst/>
                        </a:rPr>
                        <a:t>Domain Controller</a:t>
                      </a:r>
                    </a:p>
                  </a:txBody>
                  <a:tcPr>
                    <a:lnL>
                      <a:noFill/>
                    </a:lnL>
                    <a:lnR>
                      <a:noFill/>
                    </a:lnR>
                    <a:lnT w="9525" cap="flat" cmpd="sng" algn="ctr">
                      <a:solidFill>
                        <a:srgbClr val="1A2332"/>
                      </a:solidFill>
                      <a:prstDash val="solid"/>
                      <a:round/>
                      <a:headEnd type="none" w="med" len="med"/>
                      <a:tailEnd type="none" w="med" len="med"/>
                    </a:lnT>
                    <a:lnB w="9525" cap="flat" cmpd="sng" algn="ctr">
                      <a:solidFill>
                        <a:srgbClr val="1A2332"/>
                      </a:solidFill>
                      <a:prstDash val="solid"/>
                      <a:round/>
                      <a:headEnd type="none" w="med" len="med"/>
                      <a:tailEnd type="none" w="med" len="med"/>
                    </a:lnB>
                    <a:noFill/>
                  </a:tcPr>
                </a:tc>
                <a:extLst>
                  <a:ext uri="{0D108BD9-81ED-4DB2-BD59-A6C34878D82A}">
                    <a16:rowId xmlns:a16="http://schemas.microsoft.com/office/drawing/2014/main" val="331860504"/>
                  </a:ext>
                </a:extLst>
              </a:tr>
              <a:tr h="0">
                <a:tc>
                  <a:txBody>
                    <a:bodyPr/>
                    <a:lstStyle/>
                    <a:p>
                      <a:pPr fontAlgn="t"/>
                      <a:r>
                        <a:rPr lang="en-US">
                          <a:effectLst/>
                        </a:rPr>
                        <a:t>Kerberos</a:t>
                      </a:r>
                    </a:p>
                  </a:txBody>
                  <a:tcPr>
                    <a:lnL>
                      <a:noFill/>
                    </a:lnL>
                    <a:lnR>
                      <a:noFill/>
                    </a:lnR>
                    <a:lnT w="9525" cap="flat" cmpd="sng" algn="ctr">
                      <a:solidFill>
                        <a:srgbClr val="1A2332"/>
                      </a:solidFill>
                      <a:prstDash val="solid"/>
                      <a:round/>
                      <a:headEnd type="none" w="med" len="med"/>
                      <a:tailEnd type="none" w="med" len="med"/>
                    </a:lnT>
                    <a:lnB>
                      <a:noFill/>
                    </a:lnB>
                    <a:noFill/>
                  </a:tcPr>
                </a:tc>
                <a:tc>
                  <a:txBody>
                    <a:bodyPr/>
                    <a:lstStyle/>
                    <a:p>
                      <a:pPr fontAlgn="t"/>
                      <a:r>
                        <a:rPr lang="en-US">
                          <a:effectLst/>
                        </a:rPr>
                        <a:t>Symmetric key cryptography &amp; asymmetric cryptography</a:t>
                      </a:r>
                    </a:p>
                  </a:txBody>
                  <a:tcPr>
                    <a:lnL>
                      <a:noFill/>
                    </a:lnL>
                    <a:lnR>
                      <a:noFill/>
                    </a:lnR>
                    <a:lnT w="9525" cap="flat" cmpd="sng" algn="ctr">
                      <a:solidFill>
                        <a:srgbClr val="1A2332"/>
                      </a:solidFill>
                      <a:prstDash val="solid"/>
                      <a:round/>
                      <a:headEnd type="none" w="med" len="med"/>
                      <a:tailEnd type="none" w="med" len="med"/>
                    </a:lnT>
                    <a:lnB>
                      <a:noFill/>
                    </a:lnB>
                    <a:noFill/>
                  </a:tcPr>
                </a:tc>
                <a:tc>
                  <a:txBody>
                    <a:bodyPr/>
                    <a:lstStyle/>
                    <a:p>
                      <a:pPr fontAlgn="t"/>
                      <a:r>
                        <a:rPr lang="en-US">
                          <a:effectLst/>
                        </a:rPr>
                        <a:t>Yes</a:t>
                      </a:r>
                    </a:p>
                  </a:txBody>
                  <a:tcPr>
                    <a:lnL>
                      <a:noFill/>
                    </a:lnL>
                    <a:lnR>
                      <a:noFill/>
                    </a:lnR>
                    <a:lnT w="9525" cap="flat" cmpd="sng" algn="ctr">
                      <a:solidFill>
                        <a:srgbClr val="1A2332"/>
                      </a:solidFill>
                      <a:prstDash val="solid"/>
                      <a:round/>
                      <a:headEnd type="none" w="med" len="med"/>
                      <a:tailEnd type="none" w="med" len="med"/>
                    </a:lnT>
                    <a:lnB>
                      <a:noFill/>
                    </a:lnB>
                    <a:noFill/>
                  </a:tcPr>
                </a:tc>
                <a:tc>
                  <a:txBody>
                    <a:bodyPr/>
                    <a:lstStyle/>
                    <a:p>
                      <a:pPr fontAlgn="t"/>
                      <a:r>
                        <a:rPr lang="en-US" dirty="0">
                          <a:effectLst/>
                        </a:rPr>
                        <a:t>Encrypted ticket using DES, MD5</a:t>
                      </a:r>
                    </a:p>
                  </a:txBody>
                  <a:tcPr>
                    <a:lnL>
                      <a:noFill/>
                    </a:lnL>
                    <a:lnR>
                      <a:noFill/>
                    </a:lnR>
                    <a:lnT w="9525" cap="flat" cmpd="sng" algn="ctr">
                      <a:solidFill>
                        <a:srgbClr val="1A2332"/>
                      </a:solidFill>
                      <a:prstDash val="solid"/>
                      <a:round/>
                      <a:headEnd type="none" w="med" len="med"/>
                      <a:tailEnd type="none" w="med" len="med"/>
                    </a:lnT>
                    <a:lnB>
                      <a:noFill/>
                    </a:lnB>
                    <a:noFill/>
                  </a:tcPr>
                </a:tc>
                <a:tc>
                  <a:txBody>
                    <a:bodyPr/>
                    <a:lstStyle/>
                    <a:p>
                      <a:pPr fontAlgn="t"/>
                      <a:r>
                        <a:rPr lang="en-US" dirty="0">
                          <a:effectLst/>
                        </a:rPr>
                        <a:t>Domain Controller/Key Distribution Center (KDC)</a:t>
                      </a:r>
                    </a:p>
                  </a:txBody>
                  <a:tcPr>
                    <a:lnL>
                      <a:noFill/>
                    </a:lnL>
                    <a:lnR>
                      <a:noFill/>
                    </a:lnR>
                    <a:lnT w="9525" cap="flat" cmpd="sng" algn="ctr">
                      <a:solidFill>
                        <a:srgbClr val="1A2332"/>
                      </a:solidFill>
                      <a:prstDash val="solid"/>
                      <a:round/>
                      <a:headEnd type="none" w="med" len="med"/>
                      <a:tailEnd type="none" w="med" len="med"/>
                    </a:lnT>
                    <a:lnB>
                      <a:noFill/>
                    </a:lnB>
                    <a:noFill/>
                  </a:tcPr>
                </a:tc>
                <a:extLst>
                  <a:ext uri="{0D108BD9-81ED-4DB2-BD59-A6C34878D82A}">
                    <a16:rowId xmlns:a16="http://schemas.microsoft.com/office/drawing/2014/main" val="1328305066"/>
                  </a:ext>
                </a:extLst>
              </a:tr>
            </a:tbl>
          </a:graphicData>
        </a:graphic>
      </p:graphicFrame>
    </p:spTree>
    <p:extLst>
      <p:ext uri="{BB962C8B-B14F-4D97-AF65-F5344CB8AC3E}">
        <p14:creationId xmlns:p14="http://schemas.microsoft.com/office/powerpoint/2010/main" val="35032510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70F4D-5B34-0C00-4A60-96C0E103D840}"/>
              </a:ext>
            </a:extLst>
          </p:cNvPr>
          <p:cNvSpPr>
            <a:spLocks noGrp="1"/>
          </p:cNvSpPr>
          <p:nvPr>
            <p:ph type="title"/>
          </p:nvPr>
        </p:nvSpPr>
        <p:spPr>
          <a:xfrm>
            <a:off x="751115" y="1029153"/>
            <a:ext cx="3668486" cy="1325563"/>
          </a:xfrm>
        </p:spPr>
        <p:txBody>
          <a:bodyPr/>
          <a:lstStyle/>
          <a:p>
            <a:r>
              <a:rPr lang="en-US" dirty="0"/>
              <a:t>NLMV2 Hash Calculations</a:t>
            </a:r>
          </a:p>
        </p:txBody>
      </p:sp>
      <p:pic>
        <p:nvPicPr>
          <p:cNvPr id="5" name="Content Placeholder 4" descr="A computer screen shot of a program&#10;&#10;AI-generated content may be incorrect.">
            <a:extLst>
              <a:ext uri="{FF2B5EF4-FFF2-40B4-BE49-F238E27FC236}">
                <a16:creationId xmlns:a16="http://schemas.microsoft.com/office/drawing/2014/main" id="{03BCB9C0-DF4A-D9F7-9288-7AD1AFE27909}"/>
              </a:ext>
            </a:extLst>
          </p:cNvPr>
          <p:cNvPicPr>
            <a:picLocks noGrp="1" noChangeAspect="1"/>
          </p:cNvPicPr>
          <p:nvPr>
            <p:ph idx="1"/>
          </p:nvPr>
        </p:nvPicPr>
        <p:blipFill>
          <a:blip r:embed="rId2"/>
          <a:stretch>
            <a:fillRect/>
          </a:stretch>
        </p:blipFill>
        <p:spPr>
          <a:xfrm>
            <a:off x="5083630" y="0"/>
            <a:ext cx="7108370" cy="6892965"/>
          </a:xfrm>
        </p:spPr>
      </p:pic>
    </p:spTree>
    <p:extLst>
      <p:ext uri="{BB962C8B-B14F-4D97-AF65-F5344CB8AC3E}">
        <p14:creationId xmlns:p14="http://schemas.microsoft.com/office/powerpoint/2010/main" val="33468866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659BC-4F23-6CE7-0BAD-CFA08EA455A2}"/>
              </a:ext>
            </a:extLst>
          </p:cNvPr>
          <p:cNvSpPr>
            <a:spLocks noGrp="1"/>
          </p:cNvSpPr>
          <p:nvPr>
            <p:ph type="title"/>
          </p:nvPr>
        </p:nvSpPr>
        <p:spPr>
          <a:xfrm>
            <a:off x="8043333" y="-83609"/>
            <a:ext cx="4030133" cy="1325563"/>
          </a:xfrm>
        </p:spPr>
        <p:txBody>
          <a:bodyPr/>
          <a:lstStyle/>
          <a:p>
            <a:r>
              <a:rPr lang="en-US" dirty="0"/>
              <a:t>NT-HASH</a:t>
            </a:r>
          </a:p>
        </p:txBody>
      </p:sp>
      <p:pic>
        <p:nvPicPr>
          <p:cNvPr id="5" name="Content Placeholder 4" descr="A screenshot of a computer program&#10;&#10;AI-generated content may be incorrect.">
            <a:extLst>
              <a:ext uri="{FF2B5EF4-FFF2-40B4-BE49-F238E27FC236}">
                <a16:creationId xmlns:a16="http://schemas.microsoft.com/office/drawing/2014/main" id="{5156A42E-C450-B1CC-5C2F-BDB3E2006118}"/>
              </a:ext>
            </a:extLst>
          </p:cNvPr>
          <p:cNvPicPr>
            <a:picLocks noGrp="1" noChangeAspect="1"/>
          </p:cNvPicPr>
          <p:nvPr>
            <p:ph idx="1"/>
          </p:nvPr>
        </p:nvPicPr>
        <p:blipFill>
          <a:blip r:embed="rId2"/>
          <a:stretch>
            <a:fillRect/>
          </a:stretch>
        </p:blipFill>
        <p:spPr>
          <a:xfrm>
            <a:off x="7516738" y="937175"/>
            <a:ext cx="5238216" cy="6058341"/>
          </a:xfrm>
        </p:spPr>
      </p:pic>
      <p:sp>
        <p:nvSpPr>
          <p:cNvPr id="7" name="TextBox 6">
            <a:extLst>
              <a:ext uri="{FF2B5EF4-FFF2-40B4-BE49-F238E27FC236}">
                <a16:creationId xmlns:a16="http://schemas.microsoft.com/office/drawing/2014/main" id="{6A8EF957-AF01-8B49-8D00-95FE6068B392}"/>
              </a:ext>
            </a:extLst>
          </p:cNvPr>
          <p:cNvSpPr txBox="1"/>
          <p:nvPr/>
        </p:nvSpPr>
        <p:spPr>
          <a:xfrm>
            <a:off x="536090" y="180693"/>
            <a:ext cx="6096000" cy="6309420"/>
          </a:xfrm>
          <a:prstGeom prst="rect">
            <a:avLst/>
          </a:prstGeom>
          <a:noFill/>
        </p:spPr>
        <p:txBody>
          <a:bodyPr wrap="square">
            <a:spAutoFit/>
          </a:bodyPr>
          <a:lstStyle/>
          <a:p>
            <a:pPr algn="l"/>
            <a:r>
              <a:rPr lang="en-US" sz="1600" b="0" i="0" u="none" strike="noStrike" dirty="0">
                <a:solidFill>
                  <a:srgbClr val="000000"/>
                </a:solidFill>
                <a:effectLst/>
              </a:rPr>
              <a:t>Let’s compute the NT Hash for the password "Password123":</a:t>
            </a:r>
          </a:p>
          <a:p>
            <a:pPr algn="l">
              <a:buFont typeface="+mj-lt"/>
              <a:buAutoNum type="arabicPeriod"/>
            </a:pPr>
            <a:r>
              <a:rPr lang="en-US" sz="1600" b="1" i="0" u="none" strike="noStrike" dirty="0">
                <a:solidFill>
                  <a:srgbClr val="000000"/>
                </a:solidFill>
                <a:effectLst/>
              </a:rPr>
              <a:t>Password:</a:t>
            </a:r>
            <a:r>
              <a:rPr lang="en-US" sz="1600" b="0" i="0" u="none" strike="noStrike" dirty="0">
                <a:solidFill>
                  <a:srgbClr val="000000"/>
                </a:solidFill>
                <a:effectLst/>
              </a:rPr>
              <a:t> "Password123"</a:t>
            </a:r>
          </a:p>
          <a:p>
            <a:pPr algn="l">
              <a:buFont typeface="+mj-lt"/>
              <a:buAutoNum type="arabicPeriod"/>
            </a:pPr>
            <a:r>
              <a:rPr lang="en-US" sz="1600" b="1" i="0" u="none" strike="noStrike" dirty="0">
                <a:solidFill>
                  <a:srgbClr val="000000"/>
                </a:solidFill>
                <a:effectLst/>
              </a:rPr>
              <a:t>Unicode UTF-16LE Encoding:</a:t>
            </a:r>
            <a:endParaRPr lang="en-US" sz="1600" b="0" i="0" u="none" strike="noStrike" dirty="0">
              <a:solidFill>
                <a:srgbClr val="000000"/>
              </a:solidFill>
              <a:effectLst/>
            </a:endParaRPr>
          </a:p>
          <a:p>
            <a:pPr marL="742950" lvl="1" indent="-285750" algn="l">
              <a:buFont typeface="+mj-lt"/>
              <a:buAutoNum type="arabicPeriod"/>
            </a:pPr>
            <a:r>
              <a:rPr lang="en-US" sz="1600" b="0" i="0" u="none" strike="noStrike" dirty="0">
                <a:solidFill>
                  <a:srgbClr val="000000"/>
                </a:solidFill>
                <a:effectLst/>
              </a:rPr>
              <a:t>P → 0x0050 → 50 00</a:t>
            </a:r>
          </a:p>
          <a:p>
            <a:pPr marL="742950" lvl="1" indent="-285750" algn="l">
              <a:buFont typeface="+mj-lt"/>
              <a:buAutoNum type="arabicPeriod"/>
            </a:pPr>
            <a:r>
              <a:rPr lang="en-US" sz="1600" b="0" i="0" u="none" strike="noStrike" dirty="0">
                <a:solidFill>
                  <a:srgbClr val="000000"/>
                </a:solidFill>
                <a:effectLst/>
              </a:rPr>
              <a:t>a → 0x0061 → 61 00</a:t>
            </a:r>
          </a:p>
          <a:p>
            <a:pPr marL="742950" lvl="1" indent="-285750" algn="l">
              <a:buFont typeface="+mj-lt"/>
              <a:buAutoNum type="arabicPeriod"/>
            </a:pPr>
            <a:r>
              <a:rPr lang="en-US" sz="1600" b="0" i="0" u="none" strike="noStrike" dirty="0">
                <a:solidFill>
                  <a:srgbClr val="000000"/>
                </a:solidFill>
                <a:effectLst/>
              </a:rPr>
              <a:t>s → 0x0073 → 73 00</a:t>
            </a:r>
          </a:p>
          <a:p>
            <a:pPr marL="742950" lvl="1" indent="-285750" algn="l">
              <a:buFont typeface="+mj-lt"/>
              <a:buAutoNum type="arabicPeriod"/>
            </a:pPr>
            <a:r>
              <a:rPr lang="en-US" sz="1600" b="0" i="0" u="none" strike="noStrike" dirty="0">
                <a:solidFill>
                  <a:srgbClr val="000000"/>
                </a:solidFill>
                <a:effectLst/>
              </a:rPr>
              <a:t>s → 0x0073 → 73 00</a:t>
            </a:r>
          </a:p>
          <a:p>
            <a:pPr marL="742950" lvl="1" indent="-285750" algn="l">
              <a:buFont typeface="+mj-lt"/>
              <a:buAutoNum type="arabicPeriod"/>
            </a:pPr>
            <a:r>
              <a:rPr lang="en-US" sz="1600" b="0" i="0" u="none" strike="noStrike" dirty="0">
                <a:solidFill>
                  <a:srgbClr val="000000"/>
                </a:solidFill>
                <a:effectLst/>
              </a:rPr>
              <a:t>w → 0x0077 → 77 00</a:t>
            </a:r>
          </a:p>
          <a:p>
            <a:pPr marL="742950" lvl="1" indent="-285750" algn="l">
              <a:buFont typeface="+mj-lt"/>
              <a:buAutoNum type="arabicPeriod"/>
            </a:pPr>
            <a:r>
              <a:rPr lang="en-US" sz="1600" b="0" i="0" u="none" strike="noStrike" dirty="0">
                <a:solidFill>
                  <a:srgbClr val="000000"/>
                </a:solidFill>
                <a:effectLst/>
              </a:rPr>
              <a:t>o → 0x006f → 6f 00</a:t>
            </a:r>
          </a:p>
          <a:p>
            <a:pPr marL="742950" lvl="1" indent="-285750" algn="l">
              <a:buFont typeface="+mj-lt"/>
              <a:buAutoNum type="arabicPeriod"/>
            </a:pPr>
            <a:r>
              <a:rPr lang="en-US" sz="1600" b="0" i="0" u="none" strike="noStrike" dirty="0">
                <a:solidFill>
                  <a:srgbClr val="000000"/>
                </a:solidFill>
                <a:effectLst/>
              </a:rPr>
              <a:t>r → 0x0072 → 72 00</a:t>
            </a:r>
          </a:p>
          <a:p>
            <a:pPr marL="742950" lvl="1" indent="-285750" algn="l">
              <a:buFont typeface="+mj-lt"/>
              <a:buAutoNum type="arabicPeriod"/>
            </a:pPr>
            <a:r>
              <a:rPr lang="en-US" sz="1600" b="0" i="0" u="none" strike="noStrike" dirty="0">
                <a:solidFill>
                  <a:srgbClr val="000000"/>
                </a:solidFill>
                <a:effectLst/>
              </a:rPr>
              <a:t>d → 0x0064 → 64 00</a:t>
            </a:r>
          </a:p>
          <a:p>
            <a:pPr marL="742950" lvl="1" indent="-285750" algn="l">
              <a:buFont typeface="+mj-lt"/>
              <a:buAutoNum type="arabicPeriod"/>
            </a:pPr>
            <a:r>
              <a:rPr lang="en-US" sz="1600" b="0" i="0" u="none" strike="noStrike" dirty="0">
                <a:solidFill>
                  <a:srgbClr val="000000"/>
                </a:solidFill>
                <a:effectLst/>
              </a:rPr>
              <a:t>1 → 0x0031 → 31 00</a:t>
            </a:r>
          </a:p>
          <a:p>
            <a:pPr marL="742950" lvl="1" indent="-285750" algn="l">
              <a:buFont typeface="+mj-lt"/>
              <a:buAutoNum type="arabicPeriod"/>
            </a:pPr>
            <a:r>
              <a:rPr lang="en-US" sz="1600" b="0" i="0" u="none" strike="noStrike" dirty="0">
                <a:solidFill>
                  <a:srgbClr val="000000"/>
                </a:solidFill>
                <a:effectLst/>
              </a:rPr>
              <a:t>2 → 0x0032 → 32 00</a:t>
            </a:r>
          </a:p>
          <a:p>
            <a:pPr marL="742950" lvl="1" indent="-285750" algn="l">
              <a:buFont typeface="+mj-lt"/>
              <a:buAutoNum type="arabicPeriod"/>
            </a:pPr>
            <a:r>
              <a:rPr lang="en-US" sz="1600" b="0" i="0" u="none" strike="noStrike" dirty="0">
                <a:solidFill>
                  <a:srgbClr val="000000"/>
                </a:solidFill>
                <a:effectLst/>
              </a:rPr>
              <a:t>3 → 0x0033 → 33 00</a:t>
            </a:r>
          </a:p>
          <a:p>
            <a:pPr marL="742950" lvl="1" indent="-285750" algn="l">
              <a:buFont typeface="+mj-lt"/>
              <a:buAutoNum type="arabicPeriod"/>
            </a:pPr>
            <a:r>
              <a:rPr lang="en-US" sz="1600" b="0" i="0" u="none" strike="noStrike" dirty="0">
                <a:solidFill>
                  <a:srgbClr val="000000"/>
                </a:solidFill>
                <a:effectLst/>
              </a:rPr>
              <a:t>Byte sequence: 50 00 61 00 73 00 73 00 77 00 6f 00 72 00 64 00 31 00 32 00 33 00</a:t>
            </a:r>
          </a:p>
          <a:p>
            <a:pPr algn="l">
              <a:buFont typeface="+mj-lt"/>
              <a:buAutoNum type="arabicPeriod"/>
            </a:pPr>
            <a:r>
              <a:rPr lang="en-US" sz="1600" b="1" i="0" u="none" strike="noStrike" dirty="0">
                <a:solidFill>
                  <a:srgbClr val="000000"/>
                </a:solidFill>
                <a:effectLst/>
              </a:rPr>
              <a:t>MD4 Hash:</a:t>
            </a:r>
            <a:endParaRPr lang="en-US" sz="1600" b="0" i="0" u="none" strike="noStrike" dirty="0">
              <a:solidFill>
                <a:srgbClr val="000000"/>
              </a:solidFill>
              <a:effectLst/>
            </a:endParaRPr>
          </a:p>
          <a:p>
            <a:pPr marL="742950" lvl="1" indent="-285750" algn="l">
              <a:buFont typeface="+mj-lt"/>
              <a:buAutoNum type="arabicPeriod"/>
            </a:pPr>
            <a:r>
              <a:rPr lang="en-US" sz="1600" b="0" i="0" u="none" strike="noStrike" dirty="0">
                <a:solidFill>
                  <a:srgbClr val="000000"/>
                </a:solidFill>
                <a:effectLst/>
              </a:rPr>
              <a:t>Input the byte sequence into MD4.</a:t>
            </a:r>
          </a:p>
          <a:p>
            <a:pPr marL="742950" lvl="1" indent="-285750" algn="l">
              <a:buFont typeface="+mj-lt"/>
              <a:buAutoNum type="arabicPeriod"/>
            </a:pPr>
            <a:r>
              <a:rPr lang="en-US" sz="1600" b="0" i="0" u="none" strike="noStrike" dirty="0">
                <a:solidFill>
                  <a:srgbClr val="000000"/>
                </a:solidFill>
                <a:effectLst/>
              </a:rPr>
              <a:t>Output: 0x209c6174da490ca2e13f24ac6d4dee23</a:t>
            </a:r>
          </a:p>
          <a:p>
            <a:pPr algn="l">
              <a:buFont typeface="+mj-lt"/>
              <a:buAutoNum type="arabicPeriod"/>
            </a:pPr>
            <a:r>
              <a:rPr lang="en-US" sz="1600" b="1" i="0" u="none" strike="noStrike" dirty="0">
                <a:solidFill>
                  <a:srgbClr val="000000"/>
                </a:solidFill>
                <a:effectLst/>
              </a:rPr>
              <a:t>NT Hash:</a:t>
            </a:r>
            <a:endParaRPr lang="en-US" sz="1600" b="0" i="0" u="none" strike="noStrike" dirty="0">
              <a:solidFill>
                <a:srgbClr val="000000"/>
              </a:solidFill>
              <a:effectLst/>
            </a:endParaRPr>
          </a:p>
          <a:p>
            <a:pPr marL="742950" lvl="1" indent="-285750" algn="l">
              <a:buFont typeface="+mj-lt"/>
              <a:buAutoNum type="arabicPeriod"/>
            </a:pPr>
            <a:r>
              <a:rPr lang="en-US" sz="1600" b="0" i="0" u="none" strike="noStrike" dirty="0">
                <a:solidFill>
                  <a:srgbClr val="000000"/>
                </a:solidFill>
                <a:effectLst/>
              </a:rPr>
              <a:t>Hex result: 209c6174da490ca2e13f24ac6d4dee23</a:t>
            </a:r>
            <a:endParaRPr lang="en-US" sz="1600" dirty="0"/>
          </a:p>
          <a:p>
            <a:pPr rtl="0"/>
            <a:endParaRPr lang="en-US" sz="1600" dirty="0"/>
          </a:p>
          <a:p>
            <a:r>
              <a:rPr lang="en-US" sz="1600" b="1" dirty="0"/>
              <a:t>Calculate the MD4 hash</a:t>
            </a:r>
            <a:r>
              <a:rPr lang="en-US" sz="1600" dirty="0"/>
              <a:t> of this encoded password:</a:t>
            </a:r>
          </a:p>
          <a:p>
            <a:endParaRPr lang="en-US" dirty="0"/>
          </a:p>
          <a:p>
            <a:pPr rtl="0"/>
            <a:r>
              <a:rPr lang="en-US" dirty="0">
                <a:highlight>
                  <a:srgbClr val="FFFF00"/>
                </a:highlight>
              </a:rPr>
              <a:t>NT-Hash = MD4(UTF-16LE(password))</a:t>
            </a:r>
          </a:p>
        </p:txBody>
      </p:sp>
    </p:spTree>
    <p:extLst>
      <p:ext uri="{BB962C8B-B14F-4D97-AF65-F5344CB8AC3E}">
        <p14:creationId xmlns:p14="http://schemas.microsoft.com/office/powerpoint/2010/main" val="661131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image">
            <a:extLst>
              <a:ext uri="{FF2B5EF4-FFF2-40B4-BE49-F238E27FC236}">
                <a16:creationId xmlns:a16="http://schemas.microsoft.com/office/drawing/2014/main" id="{C6F7F006-4A5E-167F-3740-118D884D0C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661" y="393700"/>
            <a:ext cx="6667500" cy="60706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55FFA777-1C71-4D41-9BA7-41A1C2D68685}"/>
              </a:ext>
            </a:extLst>
          </p:cNvPr>
          <p:cNvSpPr txBox="1"/>
          <p:nvPr/>
        </p:nvSpPr>
        <p:spPr>
          <a:xfrm>
            <a:off x="629541" y="1183031"/>
            <a:ext cx="4045009" cy="646331"/>
          </a:xfrm>
          <a:prstGeom prst="rect">
            <a:avLst/>
          </a:prstGeom>
          <a:noFill/>
        </p:spPr>
        <p:txBody>
          <a:bodyPr wrap="square">
            <a:spAutoFit/>
          </a:bodyPr>
          <a:lstStyle/>
          <a:p>
            <a:r>
              <a:rPr lang="en-US" dirty="0"/>
              <a:t>F(B, C, D) = (B and C) or (( not B) and D)</a:t>
            </a:r>
          </a:p>
          <a:p>
            <a:endParaRPr lang="en-US" dirty="0"/>
          </a:p>
        </p:txBody>
      </p:sp>
      <p:sp>
        <p:nvSpPr>
          <p:cNvPr id="7" name="TextBox 6">
            <a:extLst>
              <a:ext uri="{FF2B5EF4-FFF2-40B4-BE49-F238E27FC236}">
                <a16:creationId xmlns:a16="http://schemas.microsoft.com/office/drawing/2014/main" id="{883A2E15-4A79-EE75-52E6-1EFB9CE46F29}"/>
              </a:ext>
            </a:extLst>
          </p:cNvPr>
          <p:cNvSpPr txBox="1"/>
          <p:nvPr/>
        </p:nvSpPr>
        <p:spPr>
          <a:xfrm>
            <a:off x="329725" y="1829362"/>
            <a:ext cx="6097424" cy="369332"/>
          </a:xfrm>
          <a:prstGeom prst="rect">
            <a:avLst/>
          </a:prstGeom>
          <a:noFill/>
        </p:spPr>
        <p:txBody>
          <a:bodyPr wrap="square">
            <a:spAutoFit/>
          </a:bodyPr>
          <a:lstStyle/>
          <a:p>
            <a:r>
              <a:rPr lang="en-US" b="0" i="1" u="none" strike="noStrike" dirty="0">
                <a:solidFill>
                  <a:srgbClr val="3D3B49"/>
                </a:solidFill>
                <a:effectLst/>
                <a:latin typeface="Noto serif" panose="02020600060500020200" pitchFamily="18" charset="0"/>
              </a:rPr>
              <a:t>K</a:t>
            </a:r>
            <a:r>
              <a:rPr lang="en-US" b="0" i="0" u="none" strike="noStrike" dirty="0">
                <a:solidFill>
                  <a:srgbClr val="3D3B49"/>
                </a:solidFill>
                <a:effectLst/>
                <a:latin typeface="Noto serif" panose="02020600060500020200" pitchFamily="18" charset="0"/>
              </a:rPr>
              <a:t>(</a:t>
            </a:r>
            <a:r>
              <a:rPr lang="en-US" b="0" i="1" u="none" strike="noStrike" dirty="0">
                <a:solidFill>
                  <a:srgbClr val="3D3B49"/>
                </a:solidFill>
                <a:effectLst/>
                <a:latin typeface="Noto serif" panose="02020600060500020200" pitchFamily="18" charset="0"/>
              </a:rPr>
              <a:t>B</a:t>
            </a:r>
            <a:r>
              <a:rPr lang="en-US" b="0" i="0" u="none" strike="noStrike" dirty="0">
                <a:solidFill>
                  <a:srgbClr val="3D3B49"/>
                </a:solidFill>
                <a:effectLst/>
                <a:latin typeface="Noto serif" panose="02020600060500020200" pitchFamily="18" charset="0"/>
              </a:rPr>
              <a:t>, </a:t>
            </a:r>
            <a:r>
              <a:rPr lang="en-US" b="0" i="1" u="none" strike="noStrike" dirty="0">
                <a:solidFill>
                  <a:srgbClr val="3D3B49"/>
                </a:solidFill>
                <a:effectLst/>
                <a:latin typeface="Noto serif" panose="02020600060500020200" pitchFamily="18" charset="0"/>
              </a:rPr>
              <a:t>M</a:t>
            </a:r>
            <a:r>
              <a:rPr lang="en-US" b="0" i="0" u="none" strike="noStrike" dirty="0">
                <a:solidFill>
                  <a:srgbClr val="3D3B49"/>
                </a:solidFill>
                <a:effectLst/>
                <a:latin typeface="Noto serif" panose="02020600060500020200" pitchFamily="18" charset="0"/>
              </a:rPr>
              <a:t>, </a:t>
            </a:r>
            <a:r>
              <a:rPr lang="en-US" b="0" i="1" u="none" strike="noStrike" dirty="0">
                <a:solidFill>
                  <a:srgbClr val="3D3B49"/>
                </a:solidFill>
                <a:effectLst/>
                <a:latin typeface="Noto serif" panose="02020600060500020200" pitchFamily="18" charset="0"/>
              </a:rPr>
              <a:t>T</a:t>
            </a:r>
            <a:r>
              <a:rPr lang="en-US" b="0" i="0" u="none" strike="noStrike" dirty="0">
                <a:solidFill>
                  <a:srgbClr val="3D3B49"/>
                </a:solidFill>
                <a:effectLst/>
                <a:latin typeface="Noto serif" panose="02020600060500020200" pitchFamily="18" charset="0"/>
              </a:rPr>
              <a:t>, </a:t>
            </a:r>
            <a:r>
              <a:rPr lang="en-US" b="0" i="1" u="none" strike="noStrike" dirty="0">
                <a:solidFill>
                  <a:srgbClr val="3D3B49"/>
                </a:solidFill>
                <a:effectLst/>
                <a:latin typeface="Noto serif" panose="02020600060500020200" pitchFamily="18" charset="0"/>
              </a:rPr>
              <a:t>A</a:t>
            </a:r>
            <a:r>
              <a:rPr lang="en-US" b="0" i="0" u="none" strike="noStrike" dirty="0">
                <a:solidFill>
                  <a:srgbClr val="3D3B49"/>
                </a:solidFill>
                <a:effectLst/>
                <a:latin typeface="Noto serif" panose="02020600060500020200" pitchFamily="18" charset="0"/>
              </a:rPr>
              <a:t>, </a:t>
            </a:r>
            <a:r>
              <a:rPr lang="en-US" b="0" i="1" u="none" strike="noStrike" dirty="0">
                <a:solidFill>
                  <a:srgbClr val="3D3B49"/>
                </a:solidFill>
                <a:effectLst/>
                <a:latin typeface="Noto serif" panose="02020600060500020200" pitchFamily="18" charset="0"/>
              </a:rPr>
              <a:t>F</a:t>
            </a:r>
            <a:r>
              <a:rPr lang="en-US" b="0" i="0" u="none" strike="noStrike" dirty="0">
                <a:solidFill>
                  <a:srgbClr val="3D3B49"/>
                </a:solidFill>
                <a:effectLst/>
                <a:latin typeface="Noto serif" panose="02020600060500020200" pitchFamily="18" charset="0"/>
              </a:rPr>
              <a:t>) = </a:t>
            </a:r>
            <a:r>
              <a:rPr lang="en-US" b="0" i="1" u="none" strike="noStrike" dirty="0">
                <a:solidFill>
                  <a:srgbClr val="3D3B49"/>
                </a:solidFill>
                <a:effectLst/>
                <a:latin typeface="Noto serif" panose="02020600060500020200" pitchFamily="18" charset="0"/>
              </a:rPr>
              <a:t>B</a:t>
            </a:r>
            <a:r>
              <a:rPr lang="en-US" b="0" i="0" u="none" strike="noStrike" dirty="0">
                <a:solidFill>
                  <a:srgbClr val="3D3B49"/>
                </a:solidFill>
                <a:effectLst/>
                <a:latin typeface="Noto serif" panose="02020600060500020200" pitchFamily="18" charset="0"/>
              </a:rPr>
              <a:t> </a:t>
            </a:r>
            <a:r>
              <a:rPr lang="en-US" b="0" i="0" u="none" strike="noStrike" dirty="0">
                <a:solidFill>
                  <a:srgbClr val="3D3B49"/>
                </a:solidFill>
                <a:effectLst/>
                <a:latin typeface="ArialUnicodeMS" panose="020B0604020202020204" pitchFamily="34" charset="-128"/>
                <a:ea typeface="ArialUnicodeMS" panose="020B0604020202020204" pitchFamily="34" charset="-128"/>
              </a:rPr>
              <a:t>⊞</a:t>
            </a:r>
            <a:r>
              <a:rPr lang="en-US" b="0" i="0" u="none" strike="noStrike" dirty="0">
                <a:solidFill>
                  <a:srgbClr val="3D3B49"/>
                </a:solidFill>
                <a:effectLst/>
                <a:latin typeface="Noto serif" panose="02020600060500020200" pitchFamily="18" charset="0"/>
              </a:rPr>
              <a:t> ((</a:t>
            </a:r>
            <a:r>
              <a:rPr lang="en-US" b="0" i="1" u="none" strike="noStrike" dirty="0">
                <a:solidFill>
                  <a:srgbClr val="3D3B49"/>
                </a:solidFill>
                <a:effectLst/>
                <a:latin typeface="Noto serif" panose="02020600060500020200" pitchFamily="18" charset="0"/>
              </a:rPr>
              <a:t>A</a:t>
            </a:r>
            <a:r>
              <a:rPr lang="en-US" b="0" i="0" u="none" strike="noStrike" dirty="0">
                <a:solidFill>
                  <a:srgbClr val="3D3B49"/>
                </a:solidFill>
                <a:effectLst/>
                <a:latin typeface="Noto serif" panose="02020600060500020200" pitchFamily="18" charset="0"/>
              </a:rPr>
              <a:t> </a:t>
            </a:r>
            <a:r>
              <a:rPr lang="en-US" b="0" i="0" u="none" strike="noStrike" dirty="0">
                <a:solidFill>
                  <a:srgbClr val="3D3B49"/>
                </a:solidFill>
                <a:effectLst/>
                <a:latin typeface="ArialUnicodeMS" panose="020B0604020202020204" pitchFamily="34" charset="-128"/>
                <a:ea typeface="ArialUnicodeMS" panose="020B0604020202020204" pitchFamily="34" charset="-128"/>
              </a:rPr>
              <a:t>⊞</a:t>
            </a:r>
            <a:r>
              <a:rPr lang="en-US" b="0" i="0" u="none" strike="noStrike" dirty="0">
                <a:solidFill>
                  <a:srgbClr val="3D3B49"/>
                </a:solidFill>
                <a:effectLst/>
                <a:latin typeface="Noto serif" panose="02020600060500020200" pitchFamily="18" charset="0"/>
              </a:rPr>
              <a:t> </a:t>
            </a:r>
            <a:r>
              <a:rPr lang="en-US" b="0" i="1" u="none" strike="noStrike" dirty="0">
                <a:solidFill>
                  <a:srgbClr val="3D3B49"/>
                </a:solidFill>
                <a:effectLst/>
                <a:latin typeface="Noto serif" panose="02020600060500020200" pitchFamily="18" charset="0"/>
              </a:rPr>
              <a:t>F</a:t>
            </a:r>
            <a:r>
              <a:rPr lang="en-US" b="0" i="0" u="none" strike="noStrike" dirty="0">
                <a:solidFill>
                  <a:srgbClr val="3D3B49"/>
                </a:solidFill>
                <a:effectLst/>
                <a:latin typeface="Noto serif" panose="02020600060500020200" pitchFamily="18" charset="0"/>
              </a:rPr>
              <a:t> </a:t>
            </a:r>
            <a:r>
              <a:rPr lang="en-US" b="0" i="0" u="none" strike="noStrike" dirty="0">
                <a:solidFill>
                  <a:srgbClr val="3D3B49"/>
                </a:solidFill>
                <a:effectLst/>
                <a:latin typeface="ArialUnicodeMS" panose="020B0604020202020204" pitchFamily="34" charset="-128"/>
                <a:ea typeface="ArialUnicodeMS" panose="020B0604020202020204" pitchFamily="34" charset="-128"/>
              </a:rPr>
              <a:t>⊞</a:t>
            </a:r>
            <a:r>
              <a:rPr lang="en-US" b="0" i="0" u="none" strike="noStrike" dirty="0">
                <a:solidFill>
                  <a:srgbClr val="3D3B49"/>
                </a:solidFill>
                <a:effectLst/>
                <a:latin typeface="Noto serif" panose="02020600060500020200" pitchFamily="18" charset="0"/>
              </a:rPr>
              <a:t> </a:t>
            </a:r>
            <a:r>
              <a:rPr lang="en-US" b="0" i="1" u="none" strike="noStrike" dirty="0">
                <a:solidFill>
                  <a:srgbClr val="3D3B49"/>
                </a:solidFill>
                <a:effectLst/>
                <a:latin typeface="Noto serif" panose="02020600060500020200" pitchFamily="18" charset="0"/>
              </a:rPr>
              <a:t>M</a:t>
            </a:r>
            <a:r>
              <a:rPr lang="en-US" b="1" i="1" u="none" strike="noStrike" baseline="-25000" dirty="0">
                <a:solidFill>
                  <a:srgbClr val="3D3B49"/>
                </a:solidFill>
                <a:effectLst/>
                <a:latin typeface="Noto serif" panose="02020600060500020200" pitchFamily="18" charset="0"/>
              </a:rPr>
              <a:t>i</a:t>
            </a:r>
            <a:r>
              <a:rPr lang="en-US" b="0" i="0" u="none" strike="noStrike" dirty="0">
                <a:solidFill>
                  <a:srgbClr val="3D3B49"/>
                </a:solidFill>
                <a:effectLst/>
                <a:latin typeface="Noto serif" panose="02020600060500020200" pitchFamily="18" charset="0"/>
              </a:rPr>
              <a:t> </a:t>
            </a:r>
            <a:r>
              <a:rPr lang="en-US" b="0" i="0" u="none" strike="noStrike" dirty="0">
                <a:solidFill>
                  <a:srgbClr val="3D3B49"/>
                </a:solidFill>
                <a:effectLst/>
                <a:latin typeface="ArialUnicodeMS" panose="020B0604020202020204" pitchFamily="34" charset="-128"/>
                <a:ea typeface="ArialUnicodeMS" panose="020B0604020202020204" pitchFamily="34" charset="-128"/>
              </a:rPr>
              <a:t>⊞</a:t>
            </a:r>
            <a:r>
              <a:rPr lang="en-US" b="0" i="0" u="none" strike="noStrike" dirty="0">
                <a:solidFill>
                  <a:srgbClr val="3D3B49"/>
                </a:solidFill>
                <a:effectLst/>
                <a:latin typeface="Noto serif" panose="02020600060500020200" pitchFamily="18" charset="0"/>
              </a:rPr>
              <a:t> </a:t>
            </a:r>
            <a:r>
              <a:rPr lang="en-US" b="0" i="1" u="none" strike="noStrike" dirty="0">
                <a:solidFill>
                  <a:srgbClr val="3D3B49"/>
                </a:solidFill>
                <a:effectLst/>
                <a:latin typeface="Noto serif" panose="02020600060500020200" pitchFamily="18" charset="0"/>
              </a:rPr>
              <a:t>T</a:t>
            </a:r>
            <a:r>
              <a:rPr lang="en-US" b="1" i="1" u="none" strike="noStrike" baseline="-25000" dirty="0">
                <a:solidFill>
                  <a:srgbClr val="3D3B49"/>
                </a:solidFill>
                <a:effectLst/>
                <a:latin typeface="Noto serif" panose="02020600060500020200" pitchFamily="18" charset="0"/>
              </a:rPr>
              <a:t>i</a:t>
            </a:r>
            <a:r>
              <a:rPr lang="en-US" b="0" i="0" u="none" strike="noStrike" dirty="0">
                <a:solidFill>
                  <a:srgbClr val="3D3B49"/>
                </a:solidFill>
                <a:effectLst/>
                <a:latin typeface="Noto serif" panose="02020600060500020200" pitchFamily="18" charset="0"/>
              </a:rPr>
              <a:t>) &lt;&lt;&lt; </a:t>
            </a:r>
            <a:r>
              <a:rPr lang="en-US" b="0" i="1" u="none" strike="noStrike" dirty="0" err="1">
                <a:solidFill>
                  <a:srgbClr val="3D3B49"/>
                </a:solidFill>
                <a:effectLst/>
                <a:latin typeface="Noto serif" panose="02020600060500020200" pitchFamily="18" charset="0"/>
              </a:rPr>
              <a:t>s</a:t>
            </a:r>
            <a:r>
              <a:rPr lang="en-US" b="1" i="1" u="none" strike="noStrike" baseline="-25000" dirty="0" err="1">
                <a:solidFill>
                  <a:srgbClr val="3D3B49"/>
                </a:solidFill>
                <a:effectLst/>
                <a:latin typeface="Noto serif" panose="02020600060500020200" pitchFamily="18" charset="0"/>
              </a:rPr>
              <a:t>i</a:t>
            </a:r>
            <a:r>
              <a:rPr lang="en-US" b="0" i="0" u="none" strike="noStrike" dirty="0">
                <a:solidFill>
                  <a:srgbClr val="3D3B49"/>
                </a:solidFill>
                <a:effectLst/>
                <a:latin typeface="Noto serif" panose="02020600060500020200" pitchFamily="18" charset="0"/>
              </a:rPr>
              <a:t>)</a:t>
            </a:r>
            <a:endParaRPr lang="en-US" dirty="0"/>
          </a:p>
        </p:txBody>
      </p:sp>
      <p:sp>
        <p:nvSpPr>
          <p:cNvPr id="9" name="TextBox 8">
            <a:extLst>
              <a:ext uri="{FF2B5EF4-FFF2-40B4-BE49-F238E27FC236}">
                <a16:creationId xmlns:a16="http://schemas.microsoft.com/office/drawing/2014/main" id="{308EB39B-54EB-DE5A-4740-8E08B9EA40FE}"/>
              </a:ext>
            </a:extLst>
          </p:cNvPr>
          <p:cNvSpPr txBox="1"/>
          <p:nvPr/>
        </p:nvSpPr>
        <p:spPr>
          <a:xfrm>
            <a:off x="510611" y="2699539"/>
            <a:ext cx="6097424" cy="369332"/>
          </a:xfrm>
          <a:prstGeom prst="rect">
            <a:avLst/>
          </a:prstGeom>
          <a:noFill/>
        </p:spPr>
        <p:txBody>
          <a:bodyPr wrap="square">
            <a:spAutoFit/>
          </a:bodyPr>
          <a:lstStyle/>
          <a:p>
            <a:r>
              <a:rPr lang="en-US" b="0" i="0" u="none" strike="noStrike" dirty="0">
                <a:solidFill>
                  <a:srgbClr val="3D3B49"/>
                </a:solidFill>
                <a:effectLst/>
                <a:latin typeface="Noto serif" panose="02020600060500020200" pitchFamily="18" charset="0"/>
              </a:rPr>
              <a:t>The </a:t>
            </a:r>
            <a:r>
              <a:rPr lang="en-US" b="0" i="0" u="none" strike="noStrike" dirty="0">
                <a:solidFill>
                  <a:srgbClr val="3D3B49"/>
                </a:solidFill>
                <a:effectLst/>
                <a:latin typeface="ArialUnicodeMS" panose="020B0604020202020204" pitchFamily="34" charset="-128"/>
                <a:ea typeface="ArialUnicodeMS" panose="020B0604020202020204" pitchFamily="34" charset="-128"/>
              </a:rPr>
              <a:t>⊞</a:t>
            </a:r>
            <a:r>
              <a:rPr lang="en-US" b="0" i="0" u="none" strike="noStrike" dirty="0">
                <a:solidFill>
                  <a:srgbClr val="3D3B49"/>
                </a:solidFill>
                <a:effectLst/>
                <a:latin typeface="Noto serif" panose="02020600060500020200" pitchFamily="18" charset="0"/>
              </a:rPr>
              <a:t> symbols represent modulo addition,</a:t>
            </a:r>
            <a:endParaRPr lang="en-US" dirty="0"/>
          </a:p>
        </p:txBody>
      </p:sp>
      <p:sp>
        <p:nvSpPr>
          <p:cNvPr id="11" name="TextBox 10">
            <a:extLst>
              <a:ext uri="{FF2B5EF4-FFF2-40B4-BE49-F238E27FC236}">
                <a16:creationId xmlns:a16="http://schemas.microsoft.com/office/drawing/2014/main" id="{7B6154EE-AD1B-1612-36F5-F002983C43BE}"/>
              </a:ext>
            </a:extLst>
          </p:cNvPr>
          <p:cNvSpPr txBox="1"/>
          <p:nvPr/>
        </p:nvSpPr>
        <p:spPr>
          <a:xfrm>
            <a:off x="331149" y="3132917"/>
            <a:ext cx="6097424" cy="369332"/>
          </a:xfrm>
          <a:prstGeom prst="rect">
            <a:avLst/>
          </a:prstGeom>
          <a:noFill/>
        </p:spPr>
        <p:txBody>
          <a:bodyPr wrap="square">
            <a:spAutoFit/>
          </a:bodyPr>
          <a:lstStyle/>
          <a:p>
            <a:r>
              <a:rPr lang="en-US" b="0" i="0" u="none" strike="noStrike" dirty="0">
                <a:solidFill>
                  <a:srgbClr val="3D3B49"/>
                </a:solidFill>
                <a:effectLst/>
                <a:latin typeface="Noto serif" panose="02020600060500020200" pitchFamily="18" charset="0"/>
              </a:rPr>
              <a:t>The &lt;&lt;&lt; symbol represents a circular left shift </a:t>
            </a:r>
            <a:endParaRPr lang="en-US" dirty="0"/>
          </a:p>
        </p:txBody>
      </p:sp>
      <p:sp>
        <p:nvSpPr>
          <p:cNvPr id="13" name="TextBox 12">
            <a:extLst>
              <a:ext uri="{FF2B5EF4-FFF2-40B4-BE49-F238E27FC236}">
                <a16:creationId xmlns:a16="http://schemas.microsoft.com/office/drawing/2014/main" id="{E57AA847-2026-D120-92D2-3908F723BA3F}"/>
              </a:ext>
            </a:extLst>
          </p:cNvPr>
          <p:cNvSpPr txBox="1"/>
          <p:nvPr/>
        </p:nvSpPr>
        <p:spPr>
          <a:xfrm>
            <a:off x="331149" y="5462707"/>
            <a:ext cx="6096000" cy="923330"/>
          </a:xfrm>
          <a:prstGeom prst="rect">
            <a:avLst/>
          </a:prstGeom>
          <a:noFill/>
        </p:spPr>
        <p:txBody>
          <a:bodyPr wrap="square">
            <a:spAutoFit/>
          </a:bodyPr>
          <a:lstStyle/>
          <a:p>
            <a:r>
              <a:rPr lang="en-US" b="0" i="0" u="none" strike="noStrike" dirty="0">
                <a:solidFill>
                  <a:srgbClr val="3D3B49"/>
                </a:solidFill>
                <a:effectLst/>
                <a:latin typeface="Noto serif" panose="02020600060500020200" pitchFamily="18" charset="0"/>
              </a:rPr>
              <a:t>The output of function </a:t>
            </a:r>
            <a:r>
              <a:rPr lang="en-US" b="0" i="1" u="none" strike="noStrike" dirty="0">
                <a:solidFill>
                  <a:srgbClr val="3D3B49"/>
                </a:solidFill>
                <a:effectLst/>
                <a:latin typeface="Noto serif" panose="02020600060500020200" pitchFamily="18" charset="0"/>
              </a:rPr>
              <a:t>K</a:t>
            </a:r>
            <a:r>
              <a:rPr lang="en-US" b="0" i="0" u="none" strike="noStrike" dirty="0">
                <a:solidFill>
                  <a:srgbClr val="3D3B49"/>
                </a:solidFill>
                <a:effectLst/>
                <a:latin typeface="Noto serif" panose="02020600060500020200" pitchFamily="18" charset="0"/>
              </a:rPr>
              <a:t> is used to override the value of the </a:t>
            </a:r>
            <a:r>
              <a:rPr lang="en-US" b="0" i="1" u="none" strike="noStrike" dirty="0">
                <a:solidFill>
                  <a:srgbClr val="3D3B49"/>
                </a:solidFill>
                <a:effectLst/>
                <a:latin typeface="Noto serif" panose="02020600060500020200" pitchFamily="18" charset="0"/>
              </a:rPr>
              <a:t>A</a:t>
            </a:r>
            <a:r>
              <a:rPr lang="en-US" b="0" i="0" u="none" strike="noStrike" dirty="0">
                <a:solidFill>
                  <a:srgbClr val="3D3B49"/>
                </a:solidFill>
                <a:effectLst/>
                <a:latin typeface="Noto serif" panose="02020600060500020200" pitchFamily="18" charset="0"/>
              </a:rPr>
              <a:t> block, and the blocks are rearranged by performing a circular right shift,</a:t>
            </a:r>
            <a:endParaRPr lang="en-US" dirty="0"/>
          </a:p>
        </p:txBody>
      </p:sp>
      <p:sp>
        <p:nvSpPr>
          <p:cNvPr id="15" name="TextBox 14">
            <a:extLst>
              <a:ext uri="{FF2B5EF4-FFF2-40B4-BE49-F238E27FC236}">
                <a16:creationId xmlns:a16="http://schemas.microsoft.com/office/drawing/2014/main" id="{57A6A196-9397-8E7E-99E6-CB4B81AF2787}"/>
              </a:ext>
            </a:extLst>
          </p:cNvPr>
          <p:cNvSpPr txBox="1"/>
          <p:nvPr/>
        </p:nvSpPr>
        <p:spPr>
          <a:xfrm>
            <a:off x="470018" y="4067140"/>
            <a:ext cx="3597780" cy="646331"/>
          </a:xfrm>
          <a:prstGeom prst="rect">
            <a:avLst/>
          </a:prstGeom>
          <a:noFill/>
        </p:spPr>
        <p:txBody>
          <a:bodyPr wrap="square">
            <a:spAutoFit/>
          </a:bodyPr>
          <a:lstStyle/>
          <a:p>
            <a:r>
              <a:rPr lang="en-US" b="1" dirty="0"/>
              <a:t>for</a:t>
            </a:r>
            <a:r>
              <a:rPr lang="en-US" dirty="0"/>
              <a:t> </a:t>
            </a:r>
            <a:r>
              <a:rPr lang="en-US" dirty="0" err="1"/>
              <a:t>i</a:t>
            </a:r>
            <a:r>
              <a:rPr lang="en-US" dirty="0"/>
              <a:t> </a:t>
            </a:r>
            <a:r>
              <a:rPr lang="en-US" b="1" dirty="0"/>
              <a:t>from</a:t>
            </a:r>
            <a:r>
              <a:rPr lang="en-US" dirty="0"/>
              <a:t> 0 </a:t>
            </a:r>
            <a:r>
              <a:rPr lang="en-US" b="1" dirty="0"/>
              <a:t>to</a:t>
            </a:r>
            <a:r>
              <a:rPr lang="en-US" dirty="0"/>
              <a:t> 63 </a:t>
            </a:r>
            <a:r>
              <a:rPr lang="en-US" b="1" dirty="0"/>
              <a:t>do</a:t>
            </a:r>
            <a:r>
              <a:rPr lang="en-US" dirty="0"/>
              <a:t> </a:t>
            </a:r>
          </a:p>
          <a:p>
            <a:r>
              <a:rPr lang="en-US" dirty="0"/>
              <a:t>T[</a:t>
            </a:r>
            <a:r>
              <a:rPr lang="en-US" dirty="0" err="1"/>
              <a:t>i</a:t>
            </a:r>
            <a:r>
              <a:rPr lang="en-US" dirty="0"/>
              <a:t>] := floor(2</a:t>
            </a:r>
            <a:r>
              <a:rPr lang="en-US" baseline="30000" dirty="0">
                <a:effectLst/>
              </a:rPr>
              <a:t>32</a:t>
            </a:r>
            <a:r>
              <a:rPr lang="en-US" dirty="0"/>
              <a:t> × abs(sin(</a:t>
            </a:r>
            <a:r>
              <a:rPr lang="en-US" dirty="0" err="1"/>
              <a:t>i</a:t>
            </a:r>
            <a:r>
              <a:rPr lang="en-US" dirty="0"/>
              <a:t> + 1)))</a:t>
            </a:r>
          </a:p>
        </p:txBody>
      </p:sp>
    </p:spTree>
    <p:extLst>
      <p:ext uri="{BB962C8B-B14F-4D97-AF65-F5344CB8AC3E}">
        <p14:creationId xmlns:p14="http://schemas.microsoft.com/office/powerpoint/2010/main" val="28257585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image">
            <a:extLst>
              <a:ext uri="{FF2B5EF4-FFF2-40B4-BE49-F238E27FC236}">
                <a16:creationId xmlns:a16="http://schemas.microsoft.com/office/drawing/2014/main" id="{B8BC64DA-5318-9124-D5C1-E3CD6B2D48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5738" y="537215"/>
            <a:ext cx="8826500" cy="51054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ECBF9A5-2D5C-3319-538C-FF2071754472}"/>
              </a:ext>
            </a:extLst>
          </p:cNvPr>
          <p:cNvSpPr txBox="1"/>
          <p:nvPr/>
        </p:nvSpPr>
        <p:spPr>
          <a:xfrm>
            <a:off x="159523" y="2397417"/>
            <a:ext cx="5002137" cy="1384995"/>
          </a:xfrm>
          <a:prstGeom prst="rect">
            <a:avLst/>
          </a:prstGeom>
          <a:noFill/>
        </p:spPr>
        <p:txBody>
          <a:bodyPr wrap="square">
            <a:spAutoFit/>
          </a:bodyPr>
          <a:lstStyle/>
          <a:p>
            <a:pPr algn="l">
              <a:spcAft>
                <a:spcPts val="1800"/>
              </a:spcAft>
            </a:pPr>
            <a:r>
              <a:rPr lang="en-US" b="0" i="1" u="none" strike="noStrike" dirty="0">
                <a:solidFill>
                  <a:srgbClr val="3D3B49"/>
                </a:solidFill>
                <a:effectLst/>
                <a:latin typeface="Noto serif" panose="02020600060500020200" pitchFamily="18" charset="0"/>
              </a:rPr>
              <a:t>H</a:t>
            </a:r>
            <a:r>
              <a:rPr lang="en-US" b="0" i="0" u="none" strike="noStrike" dirty="0">
                <a:solidFill>
                  <a:srgbClr val="3D3B49"/>
                </a:solidFill>
                <a:effectLst/>
                <a:latin typeface="Noto serif" panose="02020600060500020200" pitchFamily="18" charset="0"/>
              </a:rPr>
              <a:t>(</a:t>
            </a:r>
            <a:r>
              <a:rPr lang="en-US" b="0" i="1" u="none" strike="noStrike" dirty="0">
                <a:solidFill>
                  <a:srgbClr val="3D3B49"/>
                </a:solidFill>
                <a:effectLst/>
                <a:latin typeface="Noto serif" panose="02020600060500020200" pitchFamily="18" charset="0"/>
              </a:rPr>
              <a:t>B</a:t>
            </a:r>
            <a:r>
              <a:rPr lang="en-US" b="0" i="0" u="none" strike="noStrike" dirty="0">
                <a:solidFill>
                  <a:srgbClr val="3D3B49"/>
                </a:solidFill>
                <a:effectLst/>
                <a:latin typeface="Noto serif" panose="02020600060500020200" pitchFamily="18" charset="0"/>
              </a:rPr>
              <a:t>, </a:t>
            </a:r>
            <a:r>
              <a:rPr lang="en-US" b="0" i="1" u="none" strike="noStrike" dirty="0">
                <a:solidFill>
                  <a:srgbClr val="3D3B49"/>
                </a:solidFill>
                <a:effectLst/>
                <a:latin typeface="Noto serif" panose="02020600060500020200" pitchFamily="18" charset="0"/>
              </a:rPr>
              <a:t>C</a:t>
            </a:r>
            <a:r>
              <a:rPr lang="en-US" b="0" i="0" u="none" strike="noStrike" dirty="0">
                <a:solidFill>
                  <a:srgbClr val="3D3B49"/>
                </a:solidFill>
                <a:effectLst/>
                <a:latin typeface="Noto serif" panose="02020600060500020200" pitchFamily="18" charset="0"/>
              </a:rPr>
              <a:t>, </a:t>
            </a:r>
            <a:r>
              <a:rPr lang="en-US" b="0" i="1" u="none" strike="noStrike" dirty="0">
                <a:solidFill>
                  <a:srgbClr val="3D3B49"/>
                </a:solidFill>
                <a:effectLst/>
                <a:latin typeface="Noto serif" panose="02020600060500020200" pitchFamily="18" charset="0"/>
              </a:rPr>
              <a:t>D</a:t>
            </a:r>
            <a:r>
              <a:rPr lang="en-US" b="0" i="0" u="none" strike="noStrike" dirty="0">
                <a:solidFill>
                  <a:srgbClr val="3D3B49"/>
                </a:solidFill>
                <a:effectLst/>
                <a:latin typeface="Noto serif" panose="02020600060500020200" pitchFamily="18" charset="0"/>
              </a:rPr>
              <a:t>) = </a:t>
            </a:r>
            <a:r>
              <a:rPr lang="en-US" b="0" i="1" u="none" strike="noStrike" dirty="0">
                <a:solidFill>
                  <a:srgbClr val="3D3B49"/>
                </a:solidFill>
                <a:effectLst/>
                <a:latin typeface="Noto serif" panose="02020600060500020200" pitchFamily="18" charset="0"/>
              </a:rPr>
              <a:t>B</a:t>
            </a:r>
            <a:r>
              <a:rPr lang="en-US" b="0" i="0" u="none" strike="noStrike" dirty="0">
                <a:solidFill>
                  <a:srgbClr val="3D3B49"/>
                </a:solidFill>
                <a:effectLst/>
                <a:latin typeface="Noto serif" panose="02020600060500020200" pitchFamily="18" charset="0"/>
              </a:rPr>
              <a:t> </a:t>
            </a:r>
            <a:r>
              <a:rPr lang="en-US" b="1" i="0" u="none" strike="noStrike" dirty="0" err="1">
                <a:solidFill>
                  <a:srgbClr val="3D3B49"/>
                </a:solidFill>
                <a:effectLst/>
                <a:latin typeface="Noto serif" panose="02020600060500020200" pitchFamily="18" charset="0"/>
              </a:rPr>
              <a:t>xor</a:t>
            </a:r>
            <a:r>
              <a:rPr lang="en-US" b="0" i="0" u="none" strike="noStrike" dirty="0">
                <a:solidFill>
                  <a:srgbClr val="3D3B49"/>
                </a:solidFill>
                <a:effectLst/>
                <a:latin typeface="Noto serif" panose="02020600060500020200" pitchFamily="18" charset="0"/>
              </a:rPr>
              <a:t> </a:t>
            </a:r>
            <a:r>
              <a:rPr lang="en-US" b="0" i="1" u="none" strike="noStrike" dirty="0">
                <a:solidFill>
                  <a:srgbClr val="3D3B49"/>
                </a:solidFill>
                <a:effectLst/>
                <a:latin typeface="Noto serif" panose="02020600060500020200" pitchFamily="18" charset="0"/>
              </a:rPr>
              <a:t>C</a:t>
            </a:r>
            <a:r>
              <a:rPr lang="en-US" b="0" i="0" u="none" strike="noStrike" dirty="0">
                <a:solidFill>
                  <a:srgbClr val="3D3B49"/>
                </a:solidFill>
                <a:effectLst/>
                <a:latin typeface="Noto serif" panose="02020600060500020200" pitchFamily="18" charset="0"/>
              </a:rPr>
              <a:t> </a:t>
            </a:r>
            <a:r>
              <a:rPr lang="en-US" b="1" i="0" u="none" strike="noStrike" dirty="0" err="1">
                <a:solidFill>
                  <a:srgbClr val="3D3B49"/>
                </a:solidFill>
                <a:effectLst/>
                <a:latin typeface="Noto serif" panose="02020600060500020200" pitchFamily="18" charset="0"/>
              </a:rPr>
              <a:t>xor</a:t>
            </a:r>
            <a:r>
              <a:rPr lang="en-US" b="0" i="0" u="none" strike="noStrike" dirty="0">
                <a:solidFill>
                  <a:srgbClr val="3D3B49"/>
                </a:solidFill>
                <a:effectLst/>
                <a:latin typeface="Noto serif" panose="02020600060500020200" pitchFamily="18" charset="0"/>
              </a:rPr>
              <a:t> </a:t>
            </a:r>
            <a:r>
              <a:rPr lang="en-US" b="0" i="1" u="none" strike="noStrike" dirty="0">
                <a:solidFill>
                  <a:srgbClr val="3D3B49"/>
                </a:solidFill>
                <a:effectLst/>
                <a:latin typeface="Noto serif" panose="02020600060500020200" pitchFamily="18" charset="0"/>
              </a:rPr>
              <a:t>D</a:t>
            </a:r>
            <a:endParaRPr lang="en-US" b="0" i="0" u="none" strike="noStrike" dirty="0">
              <a:solidFill>
                <a:srgbClr val="3D3B49"/>
              </a:solidFill>
              <a:effectLst/>
              <a:latin typeface="Noto serif" panose="02020600060500020200" pitchFamily="18" charset="0"/>
            </a:endParaRPr>
          </a:p>
          <a:p>
            <a:pPr algn="l">
              <a:spcAft>
                <a:spcPts val="1800"/>
              </a:spcAft>
            </a:pPr>
            <a:r>
              <a:rPr lang="en-US" b="0" i="1" u="none" strike="noStrike" dirty="0">
                <a:solidFill>
                  <a:srgbClr val="3D3B49"/>
                </a:solidFill>
                <a:effectLst/>
                <a:latin typeface="Noto serif" panose="02020600060500020200" pitchFamily="18" charset="0"/>
              </a:rPr>
              <a:t>G</a:t>
            </a:r>
            <a:r>
              <a:rPr lang="en-US" b="0" i="0" u="none" strike="noStrike" dirty="0">
                <a:solidFill>
                  <a:srgbClr val="3D3B49"/>
                </a:solidFill>
                <a:effectLst/>
                <a:latin typeface="Noto serif" panose="02020600060500020200" pitchFamily="18" charset="0"/>
              </a:rPr>
              <a:t>(</a:t>
            </a:r>
            <a:r>
              <a:rPr lang="en-US" b="0" i="1" u="none" strike="noStrike" dirty="0">
                <a:solidFill>
                  <a:srgbClr val="3D3B49"/>
                </a:solidFill>
                <a:effectLst/>
                <a:latin typeface="Noto serif" panose="02020600060500020200" pitchFamily="18" charset="0"/>
              </a:rPr>
              <a:t>B</a:t>
            </a:r>
            <a:r>
              <a:rPr lang="en-US" b="0" i="0" u="none" strike="noStrike" dirty="0">
                <a:solidFill>
                  <a:srgbClr val="3D3B49"/>
                </a:solidFill>
                <a:effectLst/>
                <a:latin typeface="Noto serif" panose="02020600060500020200" pitchFamily="18" charset="0"/>
              </a:rPr>
              <a:t>, </a:t>
            </a:r>
            <a:r>
              <a:rPr lang="en-US" b="0" i="1" u="none" strike="noStrike" dirty="0">
                <a:solidFill>
                  <a:srgbClr val="3D3B49"/>
                </a:solidFill>
                <a:effectLst/>
                <a:latin typeface="Noto serif" panose="02020600060500020200" pitchFamily="18" charset="0"/>
              </a:rPr>
              <a:t>C</a:t>
            </a:r>
            <a:r>
              <a:rPr lang="en-US" b="0" i="0" u="none" strike="noStrike" dirty="0">
                <a:solidFill>
                  <a:srgbClr val="3D3B49"/>
                </a:solidFill>
                <a:effectLst/>
                <a:latin typeface="Noto serif" panose="02020600060500020200" pitchFamily="18" charset="0"/>
              </a:rPr>
              <a:t>, </a:t>
            </a:r>
            <a:r>
              <a:rPr lang="en-US" b="0" i="1" u="none" strike="noStrike" dirty="0">
                <a:solidFill>
                  <a:srgbClr val="3D3B49"/>
                </a:solidFill>
                <a:effectLst/>
                <a:latin typeface="Noto serif" panose="02020600060500020200" pitchFamily="18" charset="0"/>
              </a:rPr>
              <a:t>D</a:t>
            </a:r>
            <a:r>
              <a:rPr lang="en-US" b="0" i="0" u="none" strike="noStrike" dirty="0">
                <a:solidFill>
                  <a:srgbClr val="3D3B49"/>
                </a:solidFill>
                <a:effectLst/>
                <a:latin typeface="Noto serif" panose="02020600060500020200" pitchFamily="18" charset="0"/>
              </a:rPr>
              <a:t>) = (</a:t>
            </a:r>
            <a:r>
              <a:rPr lang="en-US" b="0" i="1" u="none" strike="noStrike" dirty="0">
                <a:solidFill>
                  <a:srgbClr val="3D3B49"/>
                </a:solidFill>
                <a:effectLst/>
                <a:latin typeface="Noto serif" panose="02020600060500020200" pitchFamily="18" charset="0"/>
              </a:rPr>
              <a:t>B</a:t>
            </a:r>
            <a:r>
              <a:rPr lang="en-US" b="0" i="0" u="none" strike="noStrike" dirty="0">
                <a:solidFill>
                  <a:srgbClr val="3D3B49"/>
                </a:solidFill>
                <a:effectLst/>
                <a:latin typeface="Noto serif" panose="02020600060500020200" pitchFamily="18" charset="0"/>
              </a:rPr>
              <a:t> </a:t>
            </a:r>
            <a:r>
              <a:rPr lang="en-US" b="1" i="0" u="none" strike="noStrike" dirty="0">
                <a:solidFill>
                  <a:srgbClr val="3D3B49"/>
                </a:solidFill>
                <a:effectLst/>
                <a:latin typeface="Noto serif" panose="02020600060500020200" pitchFamily="18" charset="0"/>
              </a:rPr>
              <a:t>and</a:t>
            </a:r>
            <a:r>
              <a:rPr lang="en-US" b="0" i="0" u="none" strike="noStrike" dirty="0">
                <a:solidFill>
                  <a:srgbClr val="3D3B49"/>
                </a:solidFill>
                <a:effectLst/>
                <a:latin typeface="Noto serif" panose="02020600060500020200" pitchFamily="18" charset="0"/>
              </a:rPr>
              <a:t> </a:t>
            </a:r>
            <a:r>
              <a:rPr lang="en-US" b="0" i="1" u="none" strike="noStrike" dirty="0">
                <a:solidFill>
                  <a:srgbClr val="3D3B49"/>
                </a:solidFill>
                <a:effectLst/>
                <a:latin typeface="Noto serif" panose="02020600060500020200" pitchFamily="18" charset="0"/>
              </a:rPr>
              <a:t>D</a:t>
            </a:r>
            <a:r>
              <a:rPr lang="en-US" b="0" i="0" u="none" strike="noStrike" dirty="0">
                <a:solidFill>
                  <a:srgbClr val="3D3B49"/>
                </a:solidFill>
                <a:effectLst/>
                <a:latin typeface="Noto serif" panose="02020600060500020200" pitchFamily="18" charset="0"/>
              </a:rPr>
              <a:t>) </a:t>
            </a:r>
            <a:r>
              <a:rPr lang="en-US" b="1" i="0" u="none" strike="noStrike" dirty="0">
                <a:solidFill>
                  <a:srgbClr val="3D3B49"/>
                </a:solidFill>
                <a:effectLst/>
                <a:latin typeface="Noto serif" panose="02020600060500020200" pitchFamily="18" charset="0"/>
              </a:rPr>
              <a:t>or</a:t>
            </a:r>
            <a:r>
              <a:rPr lang="en-US" b="0" i="0" u="none" strike="noStrike" dirty="0">
                <a:solidFill>
                  <a:srgbClr val="3D3B49"/>
                </a:solidFill>
                <a:effectLst/>
                <a:latin typeface="Noto serif" panose="02020600060500020200" pitchFamily="18" charset="0"/>
              </a:rPr>
              <a:t> (</a:t>
            </a:r>
            <a:r>
              <a:rPr lang="en-US" b="0" i="1" u="none" strike="noStrike" dirty="0">
                <a:solidFill>
                  <a:srgbClr val="3D3B49"/>
                </a:solidFill>
                <a:effectLst/>
                <a:latin typeface="Noto serif" panose="02020600060500020200" pitchFamily="18" charset="0"/>
              </a:rPr>
              <a:t>C</a:t>
            </a:r>
            <a:r>
              <a:rPr lang="en-US" b="0" i="0" u="none" strike="noStrike" dirty="0">
                <a:solidFill>
                  <a:srgbClr val="3D3B49"/>
                </a:solidFill>
                <a:effectLst/>
                <a:latin typeface="Noto serif" panose="02020600060500020200" pitchFamily="18" charset="0"/>
              </a:rPr>
              <a:t> </a:t>
            </a:r>
            <a:r>
              <a:rPr lang="en-US" b="1" i="0" u="none" strike="noStrike" dirty="0">
                <a:solidFill>
                  <a:srgbClr val="3D3B49"/>
                </a:solidFill>
                <a:effectLst/>
                <a:latin typeface="Noto serif" panose="02020600060500020200" pitchFamily="18" charset="0"/>
              </a:rPr>
              <a:t>and</a:t>
            </a:r>
            <a:r>
              <a:rPr lang="en-US" b="0" i="0" u="none" strike="noStrike" dirty="0">
                <a:solidFill>
                  <a:srgbClr val="3D3B49"/>
                </a:solidFill>
                <a:effectLst/>
                <a:latin typeface="Noto serif" panose="02020600060500020200" pitchFamily="18" charset="0"/>
              </a:rPr>
              <a:t> ( </a:t>
            </a:r>
            <a:r>
              <a:rPr lang="en-US" b="1" i="0" u="none" strike="noStrike" dirty="0">
                <a:solidFill>
                  <a:srgbClr val="3D3B49"/>
                </a:solidFill>
                <a:effectLst/>
                <a:latin typeface="Noto serif" panose="02020600060500020200" pitchFamily="18" charset="0"/>
              </a:rPr>
              <a:t>not</a:t>
            </a:r>
            <a:r>
              <a:rPr lang="en-US" b="0" i="0" u="none" strike="noStrike" dirty="0">
                <a:solidFill>
                  <a:srgbClr val="3D3B49"/>
                </a:solidFill>
                <a:effectLst/>
                <a:latin typeface="Noto serif" panose="02020600060500020200" pitchFamily="18" charset="0"/>
              </a:rPr>
              <a:t> </a:t>
            </a:r>
            <a:r>
              <a:rPr lang="en-US" b="0" i="1" u="none" strike="noStrike" dirty="0">
                <a:solidFill>
                  <a:srgbClr val="3D3B49"/>
                </a:solidFill>
                <a:effectLst/>
                <a:latin typeface="Noto serif" panose="02020600060500020200" pitchFamily="18" charset="0"/>
              </a:rPr>
              <a:t>D</a:t>
            </a:r>
            <a:r>
              <a:rPr lang="en-US" b="0" i="0" u="none" strike="noStrike" dirty="0">
                <a:solidFill>
                  <a:srgbClr val="3D3B49"/>
                </a:solidFill>
                <a:effectLst/>
                <a:latin typeface="Noto serif" panose="02020600060500020200" pitchFamily="18" charset="0"/>
              </a:rPr>
              <a:t>))</a:t>
            </a:r>
          </a:p>
          <a:p>
            <a:pPr algn="l">
              <a:spcAft>
                <a:spcPts val="1800"/>
              </a:spcAft>
            </a:pPr>
            <a:r>
              <a:rPr lang="en-US" b="0" i="1" u="none" strike="noStrike" dirty="0">
                <a:solidFill>
                  <a:srgbClr val="3D3B49"/>
                </a:solidFill>
                <a:effectLst/>
                <a:latin typeface="Noto serif" panose="02020600060500020200" pitchFamily="18" charset="0"/>
              </a:rPr>
              <a:t>I</a:t>
            </a:r>
            <a:r>
              <a:rPr lang="en-US" b="0" i="0" u="none" strike="noStrike" dirty="0">
                <a:solidFill>
                  <a:srgbClr val="3D3B49"/>
                </a:solidFill>
                <a:effectLst/>
                <a:latin typeface="Noto serif" panose="02020600060500020200" pitchFamily="18" charset="0"/>
              </a:rPr>
              <a:t>(</a:t>
            </a:r>
            <a:r>
              <a:rPr lang="en-US" b="0" i="1" u="none" strike="noStrike" dirty="0">
                <a:solidFill>
                  <a:srgbClr val="3D3B49"/>
                </a:solidFill>
                <a:effectLst/>
                <a:latin typeface="Noto serif" panose="02020600060500020200" pitchFamily="18" charset="0"/>
              </a:rPr>
              <a:t>B</a:t>
            </a:r>
            <a:r>
              <a:rPr lang="en-US" b="0" i="0" u="none" strike="noStrike" dirty="0">
                <a:solidFill>
                  <a:srgbClr val="3D3B49"/>
                </a:solidFill>
                <a:effectLst/>
                <a:latin typeface="Noto serif" panose="02020600060500020200" pitchFamily="18" charset="0"/>
              </a:rPr>
              <a:t>, </a:t>
            </a:r>
            <a:r>
              <a:rPr lang="en-US" b="0" i="1" u="none" strike="noStrike" dirty="0">
                <a:solidFill>
                  <a:srgbClr val="3D3B49"/>
                </a:solidFill>
                <a:effectLst/>
                <a:latin typeface="Noto serif" panose="02020600060500020200" pitchFamily="18" charset="0"/>
              </a:rPr>
              <a:t>C</a:t>
            </a:r>
            <a:r>
              <a:rPr lang="en-US" b="0" i="0" u="none" strike="noStrike" dirty="0">
                <a:solidFill>
                  <a:srgbClr val="3D3B49"/>
                </a:solidFill>
                <a:effectLst/>
                <a:latin typeface="Noto serif" panose="02020600060500020200" pitchFamily="18" charset="0"/>
              </a:rPr>
              <a:t>, </a:t>
            </a:r>
            <a:r>
              <a:rPr lang="en-US" b="0" i="1" u="none" strike="noStrike" dirty="0">
                <a:solidFill>
                  <a:srgbClr val="3D3B49"/>
                </a:solidFill>
                <a:effectLst/>
                <a:latin typeface="Noto serif" panose="02020600060500020200" pitchFamily="18" charset="0"/>
              </a:rPr>
              <a:t>D</a:t>
            </a:r>
            <a:r>
              <a:rPr lang="en-US" b="0" i="0" u="none" strike="noStrike" dirty="0">
                <a:solidFill>
                  <a:srgbClr val="3D3B49"/>
                </a:solidFill>
                <a:effectLst/>
                <a:latin typeface="Noto serif" panose="02020600060500020200" pitchFamily="18" charset="0"/>
              </a:rPr>
              <a:t>) = </a:t>
            </a:r>
            <a:r>
              <a:rPr lang="en-US" b="0" i="1" u="none" strike="noStrike" dirty="0">
                <a:solidFill>
                  <a:srgbClr val="3D3B49"/>
                </a:solidFill>
                <a:effectLst/>
                <a:latin typeface="Noto serif" panose="02020600060500020200" pitchFamily="18" charset="0"/>
              </a:rPr>
              <a:t>C</a:t>
            </a:r>
            <a:r>
              <a:rPr lang="en-US" b="0" i="0" u="none" strike="noStrike" dirty="0">
                <a:solidFill>
                  <a:srgbClr val="3D3B49"/>
                </a:solidFill>
                <a:effectLst/>
                <a:latin typeface="Noto serif" panose="02020600060500020200" pitchFamily="18" charset="0"/>
              </a:rPr>
              <a:t> </a:t>
            </a:r>
            <a:r>
              <a:rPr lang="en-US" b="1" i="0" u="none" strike="noStrike" dirty="0" err="1">
                <a:solidFill>
                  <a:srgbClr val="3D3B49"/>
                </a:solidFill>
                <a:effectLst/>
                <a:latin typeface="Noto serif" panose="02020600060500020200" pitchFamily="18" charset="0"/>
              </a:rPr>
              <a:t>xor</a:t>
            </a:r>
            <a:r>
              <a:rPr lang="en-US" b="0" i="0" u="none" strike="noStrike" dirty="0">
                <a:solidFill>
                  <a:srgbClr val="3D3B49"/>
                </a:solidFill>
                <a:effectLst/>
                <a:latin typeface="Noto serif" panose="02020600060500020200" pitchFamily="18" charset="0"/>
              </a:rPr>
              <a:t> (</a:t>
            </a:r>
            <a:r>
              <a:rPr lang="en-US" b="0" i="1" u="none" strike="noStrike" dirty="0">
                <a:solidFill>
                  <a:srgbClr val="3D3B49"/>
                </a:solidFill>
                <a:effectLst/>
                <a:latin typeface="Noto serif" panose="02020600060500020200" pitchFamily="18" charset="0"/>
              </a:rPr>
              <a:t>B</a:t>
            </a:r>
            <a:r>
              <a:rPr lang="en-US" b="0" i="0" u="none" strike="noStrike" dirty="0">
                <a:solidFill>
                  <a:srgbClr val="3D3B49"/>
                </a:solidFill>
                <a:effectLst/>
                <a:latin typeface="Noto serif" panose="02020600060500020200" pitchFamily="18" charset="0"/>
              </a:rPr>
              <a:t> </a:t>
            </a:r>
            <a:r>
              <a:rPr lang="en-US" b="1" i="0" u="none" strike="noStrike" dirty="0">
                <a:solidFill>
                  <a:srgbClr val="3D3B49"/>
                </a:solidFill>
                <a:effectLst/>
                <a:latin typeface="Noto serif" panose="02020600060500020200" pitchFamily="18" charset="0"/>
              </a:rPr>
              <a:t>or</a:t>
            </a:r>
            <a:r>
              <a:rPr lang="en-US" b="0" i="0" u="none" strike="noStrike" dirty="0">
                <a:solidFill>
                  <a:srgbClr val="3D3B49"/>
                </a:solidFill>
                <a:effectLst/>
                <a:latin typeface="Noto serif" panose="02020600060500020200" pitchFamily="18" charset="0"/>
              </a:rPr>
              <a:t> ( </a:t>
            </a:r>
            <a:r>
              <a:rPr lang="en-US" b="1" i="0" u="none" strike="noStrike" dirty="0">
                <a:solidFill>
                  <a:srgbClr val="3D3B49"/>
                </a:solidFill>
                <a:effectLst/>
                <a:latin typeface="Noto serif" panose="02020600060500020200" pitchFamily="18" charset="0"/>
              </a:rPr>
              <a:t>not</a:t>
            </a:r>
            <a:r>
              <a:rPr lang="en-US" b="0" i="0" u="none" strike="noStrike" dirty="0">
                <a:solidFill>
                  <a:srgbClr val="3D3B49"/>
                </a:solidFill>
                <a:effectLst/>
                <a:latin typeface="Noto serif" panose="02020600060500020200" pitchFamily="18" charset="0"/>
              </a:rPr>
              <a:t> </a:t>
            </a:r>
            <a:r>
              <a:rPr lang="en-US" b="0" i="1" u="none" strike="noStrike" dirty="0">
                <a:solidFill>
                  <a:srgbClr val="3D3B49"/>
                </a:solidFill>
                <a:effectLst/>
                <a:latin typeface="Noto serif" panose="02020600060500020200" pitchFamily="18" charset="0"/>
              </a:rPr>
              <a:t>D</a:t>
            </a:r>
            <a:r>
              <a:rPr lang="en-US" b="0" i="0" u="none" strike="noStrike" dirty="0">
                <a:solidFill>
                  <a:srgbClr val="3D3B49"/>
                </a:solidFill>
                <a:effectLst/>
                <a:latin typeface="Noto serif" panose="02020600060500020200" pitchFamily="18" charset="0"/>
              </a:rPr>
              <a:t>))</a:t>
            </a:r>
          </a:p>
        </p:txBody>
      </p:sp>
    </p:spTree>
    <p:extLst>
      <p:ext uri="{BB962C8B-B14F-4D97-AF65-F5344CB8AC3E}">
        <p14:creationId xmlns:p14="http://schemas.microsoft.com/office/powerpoint/2010/main" val="14500400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AAA20-5BFD-6655-1814-29CE566BB14E}"/>
              </a:ext>
            </a:extLst>
          </p:cNvPr>
          <p:cNvSpPr>
            <a:spLocks noGrp="1"/>
          </p:cNvSpPr>
          <p:nvPr>
            <p:ph type="title"/>
          </p:nvPr>
        </p:nvSpPr>
        <p:spPr/>
        <p:txBody>
          <a:bodyPr/>
          <a:lstStyle/>
          <a:p>
            <a:r>
              <a:rPr lang="en-US" dirty="0"/>
              <a:t>HMAC</a:t>
            </a:r>
          </a:p>
        </p:txBody>
      </p:sp>
      <p:sp>
        <p:nvSpPr>
          <p:cNvPr id="3" name="Content Placeholder 2">
            <a:extLst>
              <a:ext uri="{FF2B5EF4-FFF2-40B4-BE49-F238E27FC236}">
                <a16:creationId xmlns:a16="http://schemas.microsoft.com/office/drawing/2014/main" id="{5E7D7672-6785-6312-E27A-43E08F7B5DDF}"/>
              </a:ext>
            </a:extLst>
          </p:cNvPr>
          <p:cNvSpPr>
            <a:spLocks noGrp="1"/>
          </p:cNvSpPr>
          <p:nvPr>
            <p:ph idx="1"/>
          </p:nvPr>
        </p:nvSpPr>
        <p:spPr>
          <a:xfrm>
            <a:off x="838200" y="1825625"/>
            <a:ext cx="10515600" cy="1387594"/>
          </a:xfrm>
        </p:spPr>
        <p:txBody>
          <a:bodyPr/>
          <a:lstStyle/>
          <a:p>
            <a:r>
              <a:rPr lang="en-US" dirty="0"/>
              <a:t>HMAC(key, message) = Hash((key' XOR </a:t>
            </a:r>
            <a:r>
              <a:rPr lang="en-US" dirty="0" err="1"/>
              <a:t>opad</a:t>
            </a:r>
            <a:r>
              <a:rPr lang="en-US" dirty="0"/>
              <a:t>) </a:t>
            </a:r>
          </a:p>
          <a:p>
            <a:pPr marL="0" indent="0">
              <a:buNone/>
            </a:pPr>
            <a:r>
              <a:rPr lang="en-US" dirty="0"/>
              <a:t>				|| Hash((key' XOR </a:t>
            </a:r>
            <a:r>
              <a:rPr lang="en-US" dirty="0" err="1"/>
              <a:t>ipad</a:t>
            </a:r>
            <a:r>
              <a:rPr lang="en-US" dirty="0"/>
              <a:t>) </a:t>
            </a:r>
            <a:br>
              <a:rPr lang="en-US" dirty="0"/>
            </a:br>
            <a:r>
              <a:rPr lang="en-US" dirty="0"/>
              <a:t>				|| message))</a:t>
            </a:r>
          </a:p>
          <a:p>
            <a:endParaRPr lang="en-US" dirty="0"/>
          </a:p>
        </p:txBody>
      </p:sp>
      <p:sp>
        <p:nvSpPr>
          <p:cNvPr id="5" name="TextBox 4">
            <a:extLst>
              <a:ext uri="{FF2B5EF4-FFF2-40B4-BE49-F238E27FC236}">
                <a16:creationId xmlns:a16="http://schemas.microsoft.com/office/drawing/2014/main" id="{4D1A0FF1-6D9E-C1DC-FC1E-B3B2976B0E47}"/>
              </a:ext>
            </a:extLst>
          </p:cNvPr>
          <p:cNvSpPr txBox="1"/>
          <p:nvPr/>
        </p:nvSpPr>
        <p:spPr>
          <a:xfrm>
            <a:off x="604615" y="3907552"/>
            <a:ext cx="10515600" cy="1754326"/>
          </a:xfrm>
          <a:prstGeom prst="rect">
            <a:avLst/>
          </a:prstGeom>
          <a:noFill/>
        </p:spPr>
        <p:txBody>
          <a:bodyPr wrap="square">
            <a:spAutoFit/>
          </a:bodyPr>
          <a:lstStyle/>
          <a:p>
            <a:pPr algn="l"/>
            <a:r>
              <a:rPr lang="en-US" b="0" i="0" u="none" strike="noStrike" dirty="0">
                <a:solidFill>
                  <a:srgbClr val="000000"/>
                </a:solidFill>
                <a:effectLst/>
              </a:rPr>
              <a:t>Where:</a:t>
            </a:r>
          </a:p>
          <a:p>
            <a:pPr algn="l">
              <a:buFont typeface="Arial" panose="020B0604020202020204" pitchFamily="34" charset="0"/>
              <a:buChar char="•"/>
            </a:pPr>
            <a:r>
              <a:rPr lang="en-US" b="0" i="0" u="none" strike="noStrike" dirty="0">
                <a:solidFill>
                  <a:srgbClr val="000000"/>
                </a:solidFill>
                <a:effectLst/>
              </a:rPr>
              <a:t>|| represents concatenation.</a:t>
            </a:r>
          </a:p>
          <a:p>
            <a:pPr algn="l">
              <a:buFont typeface="Arial" panose="020B0604020202020204" pitchFamily="34" charset="0"/>
              <a:buChar char="•"/>
            </a:pPr>
            <a:r>
              <a:rPr lang="en-US" b="0" i="0" u="none" strike="noStrike" dirty="0">
                <a:solidFill>
                  <a:srgbClr val="000000"/>
                </a:solidFill>
                <a:effectLst/>
              </a:rPr>
              <a:t>XOR is the bitwise exclusive OR operation.</a:t>
            </a:r>
          </a:p>
          <a:p>
            <a:pPr algn="l">
              <a:buFont typeface="Arial" panose="020B0604020202020204" pitchFamily="34" charset="0"/>
              <a:buChar char="•"/>
            </a:pPr>
            <a:r>
              <a:rPr lang="en-US" b="0" i="0" u="none" strike="noStrike" dirty="0" err="1">
                <a:solidFill>
                  <a:srgbClr val="000000"/>
                </a:solidFill>
                <a:effectLst/>
              </a:rPr>
              <a:t>ipad</a:t>
            </a:r>
            <a:r>
              <a:rPr lang="en-US" b="0" i="0" u="none" strike="noStrike" dirty="0">
                <a:solidFill>
                  <a:srgbClr val="000000"/>
                </a:solidFill>
                <a:effectLst/>
              </a:rPr>
              <a:t> (inner padding): 0x36 repeated to the block size of the hash (64 bytes for MD5).</a:t>
            </a:r>
          </a:p>
          <a:p>
            <a:pPr algn="l">
              <a:buFont typeface="Arial" panose="020B0604020202020204" pitchFamily="34" charset="0"/>
              <a:buChar char="•"/>
            </a:pPr>
            <a:r>
              <a:rPr lang="en-US" b="0" i="0" u="none" strike="noStrike" dirty="0" err="1">
                <a:solidFill>
                  <a:srgbClr val="000000"/>
                </a:solidFill>
                <a:effectLst/>
              </a:rPr>
              <a:t>opad</a:t>
            </a:r>
            <a:r>
              <a:rPr lang="en-US" b="0" i="0" u="none" strike="noStrike" dirty="0">
                <a:solidFill>
                  <a:srgbClr val="000000"/>
                </a:solidFill>
                <a:effectLst/>
              </a:rPr>
              <a:t> (outer padding): 0x5c repeated to the block size of the hash (64 bytes for MD5).</a:t>
            </a:r>
          </a:p>
          <a:p>
            <a:pPr algn="l">
              <a:buFont typeface="Arial" panose="020B0604020202020204" pitchFamily="34" charset="0"/>
              <a:buChar char="•"/>
            </a:pPr>
            <a:r>
              <a:rPr lang="en-US" b="0" i="0" u="none" strike="noStrike" dirty="0">
                <a:solidFill>
                  <a:srgbClr val="000000"/>
                </a:solidFill>
                <a:effectLst/>
              </a:rPr>
              <a:t>key' is the original key padded or truncated to match the block size (64 bytes for MD5).</a:t>
            </a:r>
          </a:p>
        </p:txBody>
      </p:sp>
    </p:spTree>
    <p:extLst>
      <p:ext uri="{BB962C8B-B14F-4D97-AF65-F5344CB8AC3E}">
        <p14:creationId xmlns:p14="http://schemas.microsoft.com/office/powerpoint/2010/main" val="22821914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31</TotalTime>
  <Words>824</Words>
  <Application>Microsoft Macintosh PowerPoint</Application>
  <PresentationFormat>Widescreen</PresentationFormat>
  <Paragraphs>131</Paragraphs>
  <Slides>17</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17</vt:i4>
      </vt:variant>
    </vt:vector>
  </HeadingPairs>
  <TitlesOfParts>
    <vt:vector size="26" baseType="lpstr">
      <vt:lpstr>ArialUnicodeMS</vt:lpstr>
      <vt:lpstr>Aptos</vt:lpstr>
      <vt:lpstr>Aptos Display</vt:lpstr>
      <vt:lpstr>Arial</vt:lpstr>
      <vt:lpstr>JetBrainsMono-Regular</vt:lpstr>
      <vt:lpstr>neue-haas-unica</vt:lpstr>
      <vt:lpstr>Noto serif</vt:lpstr>
      <vt:lpstr>Wingdings</vt:lpstr>
      <vt:lpstr>Office Theme</vt:lpstr>
      <vt:lpstr>ACTIVE DIRECTORY </vt:lpstr>
      <vt:lpstr>PowerPoint Presentation</vt:lpstr>
      <vt:lpstr>Structure of Active Directory</vt:lpstr>
      <vt:lpstr>Distinguished Name (DN)</vt:lpstr>
      <vt:lpstr>Active Directory Organization</vt:lpstr>
      <vt:lpstr>NTLM Protocolm (NT Land Manger)</vt:lpstr>
      <vt:lpstr>PowerPoint Presentation</vt:lpstr>
      <vt:lpstr>Where are these password hashes stored</vt:lpstr>
      <vt:lpstr>LSASS (Local Security Authority Subsystem Service) </vt:lpstr>
      <vt:lpstr>NTDS.DIT </vt:lpstr>
      <vt:lpstr>History of LMs</vt:lpstr>
      <vt:lpstr>Version of NTML</vt:lpstr>
      <vt:lpstr>NLMV2 Hash Calculations</vt:lpstr>
      <vt:lpstr>NT-HASH</vt:lpstr>
      <vt:lpstr>PowerPoint Presentation</vt:lpstr>
      <vt:lpstr>PowerPoint Presentation</vt:lpstr>
      <vt:lpstr>HMAC</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Graham, Daniel George (dgg6b)</dc:creator>
  <cp:lastModifiedBy>Graham, Daniel George (dgg6b)</cp:lastModifiedBy>
  <cp:revision>2</cp:revision>
  <dcterms:created xsi:type="dcterms:W3CDTF">2025-03-17T20:21:11Z</dcterms:created>
  <dcterms:modified xsi:type="dcterms:W3CDTF">2025-03-17T20:52:47Z</dcterms:modified>
</cp:coreProperties>
</file>