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55" r:id="rId3"/>
    <p:sldId id="358" r:id="rId4"/>
    <p:sldId id="359" r:id="rId5"/>
    <p:sldId id="370" r:id="rId6"/>
    <p:sldId id="361" r:id="rId7"/>
    <p:sldId id="371" r:id="rId8"/>
    <p:sldId id="362" r:id="rId9"/>
    <p:sldId id="363" r:id="rId10"/>
    <p:sldId id="365" r:id="rId11"/>
    <p:sldId id="364" r:id="rId12"/>
    <p:sldId id="368" r:id="rId13"/>
    <p:sldId id="369" r:id="rId14"/>
    <p:sldId id="35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86"/>
    <p:restoredTop sz="94795"/>
  </p:normalViewPr>
  <p:slideViewPr>
    <p:cSldViewPr snapToGrid="0">
      <p:cViewPr varScale="1">
        <p:scale>
          <a:sx n="109" d="100"/>
          <a:sy n="109" d="100"/>
        </p:scale>
        <p:origin x="184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92925-A21F-651A-3111-75043DA2EC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EF8E91-7403-639F-033D-4D46C1A1B7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9F798-EA63-44E4-5B49-D62F2AFB6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827F-DCF1-0844-91ED-B68DB9CC661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5A044-F8F6-C142-DF12-505E3B8A9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D2FA7-6489-588A-8EA3-369806EDE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85C2-C553-9D42-93B3-94438AA90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18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575BE-E69A-2FF4-57FE-8340AEB38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D4A6A-4566-4C1B-6457-2DAFFD335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DC6BB-A056-1166-E79D-E6E6C6AF2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827F-DCF1-0844-91ED-B68DB9CC661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4C2F8-BE94-7438-19F1-6C0BD7814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4C8D3-1FF6-D198-4831-DE6EDACEA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85C2-C553-9D42-93B3-94438AA90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207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5AABB-D434-D8E3-1A98-3A4944B34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DCC585-F0DF-0586-9F77-3B9587367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A88B34-2AA9-3023-45C4-16375A293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827F-DCF1-0844-91ED-B68DB9CC661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B3AAD-CE6E-2E12-60C8-3F656E88B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CB30C-9F7E-9700-A6C3-28C880109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85C2-C553-9D42-93B3-94438AA90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173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A65F1-8F19-B1DA-957B-CBE68512E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C9061-2260-CAAA-79A6-9E8FA766D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4A3DC4-B654-2149-68E5-F65EE2F1B7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8BAFCF-4ACB-7B2C-7016-3A88BE8D9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827F-DCF1-0844-91ED-B68DB9CC661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41C0F-3C4B-B753-7F88-D83CA4D7D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286520-A46B-4A20-BC2F-CF153422E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85C2-C553-9D42-93B3-94438AA90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452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A42A9-DFF6-0EAD-31B9-CCEEA4078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DFB81-53F2-74F3-B01F-CAAAAA083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2A1B8F-53E8-DC10-2F53-5195B82402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26C118-49CF-1174-0663-44DBDCCD7E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3261A6-F8C4-7BCB-A5CA-B0EC79EB35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4ADAC0-BE07-869D-AAE3-4C2220FBC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827F-DCF1-0844-91ED-B68DB9CC661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3C87E8-C4E7-2624-798C-E7A3B6147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0FEDD6-C165-54EA-B7AD-B531F083F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85C2-C553-9D42-93B3-94438AA90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444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C827F-3AAB-7F15-47C7-382F9EFFB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AD1620-5946-BE85-90E1-C57378F2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827F-DCF1-0844-91ED-B68DB9CC661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43CAE0-FD44-F143-2016-944340FD9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E0B10D-47DD-CB0E-48D8-6B5DA4E96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85C2-C553-9D42-93B3-94438AA90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51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77F2B0-513B-F2B7-B14B-161CD015C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827F-DCF1-0844-91ED-B68DB9CC661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3E8F60-F1BD-965C-3193-BE0C16CD3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ECA3AB-CA64-DAE2-1683-FE97F1DD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85C2-C553-9D42-93B3-94438AA90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84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7B1D1-34F9-505E-FA76-C45DA1AB7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4906C-AA2F-F40C-106E-6AA564AF8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933FA-EA6B-3631-EE03-DE7C2FC1AE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C45198-4365-2ACD-98AE-7664F5D2D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827F-DCF1-0844-91ED-B68DB9CC661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4872D3-E354-F9EF-D8A2-E3E756721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3DD83-3B5E-93FB-F9BA-1B9EF69D6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85C2-C553-9D42-93B3-94438AA90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9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85C3F-5D6C-81CB-03FF-41EC1DC55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147B88-F4E6-BB29-E345-176CDACDF7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84098-35E9-1D86-FC7B-AA22B6CFD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F7D180-7CB7-2404-D02A-4D3327675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827F-DCF1-0844-91ED-B68DB9CC661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0193B3-7D55-8E8F-F414-AC024B985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926D6E-2474-09DC-7D78-B6F81641C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85C2-C553-9D42-93B3-94438AA90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830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6DFAF-2CE3-9586-DC5A-1510B0F70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550DA1-8A29-570F-CD44-64D66E9DD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3FF71-6C49-295C-EA99-791FABF84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827F-DCF1-0844-91ED-B68DB9CC661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512A7-4544-112D-CC57-7C7D592F9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1DBE3-DBFC-EE66-CD70-E11E527DE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85C2-C553-9D42-93B3-94438AA90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184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06B976-BF57-5E59-385E-9A42139C14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8D89-AFF6-9B27-35F5-063E24407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69C97-ECC0-37C1-B981-A2E3F9D70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D827F-DCF1-0844-91ED-B68DB9CC661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F47DF-626C-7B07-A70E-D6F04AB04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61D44-266D-7617-A88E-94334D221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85C2-C553-9D42-93B3-94438AA90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23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244A2E-46AC-4EAD-143E-0740ECACB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4EBAC-2F26-7521-38C5-90A2965A0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13E2BA-C285-ABCC-B7FB-04D3625140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8D827F-DCF1-0844-91ED-B68DB9CC661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01C88-97EB-E127-A0A1-8809FB9C2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FEF7A-865E-BA6F-9AC8-5ECCDF29A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2085C2-C553-9D42-93B3-94438AA90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607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visualstudio/ide/dotfuscator/?view=vs-2019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github.com/TheWover/donut?tab=readme-ov-file#how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bloodhound.readthedocs.io/en/latest/data-collection/sharphound.html" TargetMode="External"/><Relationship Id="rId2" Type="http://schemas.openxmlformats.org/officeDocument/2006/relationships/hyperlink" Target="https://www.ired.team/offensive-security-experiments/active-directory-kerberos-abuse/abusing-active-directory-acls-ace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CC51D-8046-4D40-BE2C-C93F24E16B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ACL (Access Control List)</a:t>
            </a:r>
            <a:br>
              <a:rPr lang="en-US" dirty="0"/>
            </a:br>
            <a:r>
              <a:rPr lang="en-US" dirty="0"/>
              <a:t>&amp; BLOOD HOUND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D57320-EB2B-6454-E643-CE64EE4830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Finding Paths to execution. </a:t>
            </a:r>
          </a:p>
        </p:txBody>
      </p:sp>
    </p:spTree>
    <p:extLst>
      <p:ext uri="{BB962C8B-B14F-4D97-AF65-F5344CB8AC3E}">
        <p14:creationId xmlns:p14="http://schemas.microsoft.com/office/powerpoint/2010/main" val="900028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vilCorpCa_SD">
            <a:extLst>
              <a:ext uri="{FF2B5EF4-FFF2-40B4-BE49-F238E27FC236}">
                <a16:creationId xmlns:a16="http://schemas.microsoft.com/office/drawing/2014/main" id="{07F88FEF-C8BE-91BC-2EF6-CE215E3AA2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80" y="259620"/>
            <a:ext cx="9268034" cy="633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533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78E35D4B-6040-C863-66A6-4354643EB4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1150" y="0"/>
            <a:ext cx="6489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A27F2C-61C4-FAFB-C53E-B8E60CD3FD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8559"/>
          <a:stretch/>
        </p:blipFill>
        <p:spPr>
          <a:xfrm>
            <a:off x="0" y="199292"/>
            <a:ext cx="11707332" cy="63656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68D45B-F969-2739-D6BC-61AD121D03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1270"/>
          <a:stretch/>
        </p:blipFill>
        <p:spPr>
          <a:xfrm>
            <a:off x="5209975" y="199292"/>
            <a:ext cx="8944729" cy="460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825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E1DEE8-B315-F44B-48F6-A8E993E26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2E744A-8366-13B2-F00D-0A922FAFB8E4}"/>
              </a:ext>
            </a:extLst>
          </p:cNvPr>
          <p:cNvSpPr txBox="1"/>
          <p:nvPr/>
        </p:nvSpPr>
        <p:spPr>
          <a:xfrm>
            <a:off x="761802" y="2743200"/>
            <a:ext cx="4646905" cy="3613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 i="0" u="none" strike="noStrike">
                <a:effectLst/>
              </a:rPr>
              <a:t>GenericAll</a:t>
            </a:r>
            <a:r>
              <a:rPr lang="en-US" sz="1300" b="0" i="0" u="none" strike="noStrike">
                <a:effectLst/>
              </a:rPr>
              <a:t> - full rights to the object (add users to a group or reset user's password)</a:t>
            </a:r>
            <a:br>
              <a:rPr lang="en-US" sz="1300" b="0" i="0" u="none" strike="noStrike">
                <a:effectLst/>
              </a:rPr>
            </a:br>
            <a:endParaRPr lang="en-US" sz="1300" b="0" i="0" u="none" strike="noStrike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 i="0" u="none" strike="noStrike">
                <a:effectLst/>
              </a:rPr>
              <a:t>GenericWrite</a:t>
            </a:r>
            <a:r>
              <a:rPr lang="en-US" sz="1300" b="0" i="0" u="none" strike="noStrike">
                <a:effectLst/>
              </a:rPr>
              <a:t> - update object's attributes (i.e logon script)</a:t>
            </a:r>
            <a:br>
              <a:rPr lang="en-US" sz="1300" b="0" i="0" u="none" strike="noStrike">
                <a:effectLst/>
              </a:rPr>
            </a:br>
            <a:endParaRPr lang="en-US" sz="1300" b="0" i="0" u="none" strike="noStrike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 i="0" u="none" strike="noStrike">
                <a:effectLst/>
              </a:rPr>
              <a:t>WriteOwner</a:t>
            </a:r>
            <a:r>
              <a:rPr lang="en-US" sz="1300" b="0" i="0" u="none" strike="noStrike">
                <a:effectLst/>
              </a:rPr>
              <a:t> - change object owner to attacker controlled user take over the object</a:t>
            </a:r>
            <a:br>
              <a:rPr lang="en-US" sz="1300" b="0" i="0" u="none" strike="noStrike">
                <a:effectLst/>
              </a:rPr>
            </a:br>
            <a:endParaRPr lang="en-US" sz="1300" b="0" i="0" u="none" strike="noStrike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 i="0" u="none" strike="noStrike">
                <a:effectLst/>
              </a:rPr>
              <a:t>WriteDACL</a:t>
            </a:r>
            <a:r>
              <a:rPr lang="en-US" sz="1300" b="0" i="0" u="none" strike="noStrike">
                <a:effectLst/>
              </a:rPr>
              <a:t> - modify object's ACEs and give attacker full control right over the object</a:t>
            </a:r>
            <a:br>
              <a:rPr lang="en-US" sz="1300" b="0" i="0" u="none" strike="noStrike">
                <a:effectLst/>
              </a:rPr>
            </a:br>
            <a:endParaRPr lang="en-US" sz="1300" b="0" i="0" u="none" strike="noStrike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 i="0" u="none" strike="noStrike">
                <a:effectLst/>
              </a:rPr>
              <a:t>AllExtendedRights</a:t>
            </a:r>
            <a:r>
              <a:rPr lang="en-US" sz="1300" b="0" i="0" u="none" strike="noStrike">
                <a:effectLst/>
              </a:rPr>
              <a:t> - ability to add user to a group or reset password</a:t>
            </a:r>
            <a:br>
              <a:rPr lang="en-US" sz="1300" b="0" i="0" u="none" strike="noStrike">
                <a:effectLst/>
              </a:rPr>
            </a:br>
            <a:endParaRPr lang="en-US" sz="1300" b="0" i="0" u="none" strike="noStrike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 i="0" u="none" strike="noStrike">
                <a:effectLst/>
              </a:rPr>
              <a:t>ForceChangePassword</a:t>
            </a:r>
            <a:r>
              <a:rPr lang="en-US" sz="1300" b="0" i="0" u="none" strike="noStrike">
                <a:effectLst/>
              </a:rPr>
              <a:t> - ability to change user's password</a:t>
            </a:r>
            <a:br>
              <a:rPr lang="en-US" sz="1300" b="0" i="0" u="none" strike="noStrike">
                <a:effectLst/>
              </a:rPr>
            </a:br>
            <a:endParaRPr lang="en-US" sz="1300" b="0" i="0" u="none" strike="noStrike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 i="0" u="none" strike="noStrike">
                <a:effectLst/>
              </a:rPr>
              <a:t>Self (Self-Membership)</a:t>
            </a:r>
            <a:r>
              <a:rPr lang="en-US" sz="1300" b="0" i="0" u="none" strike="noStrike">
                <a:effectLst/>
              </a:rPr>
              <a:t> - ability to add yourself to a group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41CBB2-3DF2-03EC-CD06-18B553ADF6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3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9974A613-C910-20B8-523F-3468D05232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1150" y="0"/>
            <a:ext cx="6489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661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6FC5CF-4250-AAA4-882D-1DDDBAFA5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Goal is to find a path. </a:t>
            </a:r>
          </a:p>
        </p:txBody>
      </p:sp>
      <p:pic>
        <p:nvPicPr>
          <p:cNvPr id="6146" name="Picture 2" descr="image">
            <a:extLst>
              <a:ext uri="{FF2B5EF4-FFF2-40B4-BE49-F238E27FC236}">
                <a16:creationId xmlns:a16="http://schemas.microsoft.com/office/drawing/2014/main" id="{BD332975-6D7D-A9A9-5D0B-03EBAEB67F6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2309" y="643466"/>
            <a:ext cx="5770713" cy="55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447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15BB0-7C50-EA87-3D17-C4C2B906C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Blood Hound</a:t>
            </a:r>
          </a:p>
        </p:txBody>
      </p:sp>
      <p:pic>
        <p:nvPicPr>
          <p:cNvPr id="5122" name="Picture 2" descr="Search for an attack path">
            <a:extLst>
              <a:ext uri="{FF2B5EF4-FFF2-40B4-BE49-F238E27FC236}">
                <a16:creationId xmlns:a16="http://schemas.microsoft.com/office/drawing/2014/main" id="{2F2CD660-1830-51A9-3906-1DF6DE55873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793" y="1148316"/>
            <a:ext cx="8462185" cy="502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055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A415D9C0-9B3A-4A2D-E9D8-6489012C82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992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E3E73-4DBA-32B8-5468-23FBD86A5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Sharp Hound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FA397-C067-F503-DFE2-6CF903A37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SharpHound</a:t>
            </a:r>
            <a:r>
              <a:rPr lang="en-US" dirty="0"/>
              <a:t> issues a series of LDAP queries against the domain controller to enumerate AD objects such as computer names, groups, and user accounts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ACFAA-5D9A-2BC4-6D54-644CA8D13C4E}"/>
              </a:ext>
            </a:extLst>
          </p:cNvPr>
          <p:cNvSpPr txBox="1"/>
          <p:nvPr/>
        </p:nvSpPr>
        <p:spPr>
          <a:xfrm>
            <a:off x="1265274" y="3429000"/>
            <a:ext cx="9664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Running Sharp hound on domain joined machine</a:t>
            </a:r>
          </a:p>
          <a:p>
            <a:endParaRPr lang="en-US" dirty="0"/>
          </a:p>
          <a:p>
            <a:r>
              <a:rPr lang="en-US" dirty="0">
                <a:effectLst/>
              </a:rPr>
              <a:t>C:</a:t>
            </a:r>
            <a:r>
              <a:rPr lang="en-US" dirty="0"/>
              <a:t>\</a:t>
            </a:r>
            <a:r>
              <a:rPr lang="en-US" dirty="0">
                <a:solidFill>
                  <a:srgbClr val="666666"/>
                </a:solidFill>
                <a:effectLst/>
              </a:rPr>
              <a:t>&gt;</a:t>
            </a:r>
            <a:r>
              <a:rPr lang="en-US" dirty="0"/>
              <a:t> </a:t>
            </a:r>
            <a:r>
              <a:rPr lang="en-US" dirty="0" err="1">
                <a:effectLst/>
              </a:rPr>
              <a:t>SharpHound</a:t>
            </a:r>
            <a:r>
              <a:rPr lang="en-US" dirty="0" err="1">
                <a:solidFill>
                  <a:srgbClr val="666666"/>
                </a:solidFill>
                <a:effectLst/>
              </a:rPr>
              <a:t>.</a:t>
            </a:r>
            <a:r>
              <a:rPr lang="en-US" dirty="0" err="1">
                <a:effectLst/>
              </a:rPr>
              <a:t>exe</a:t>
            </a:r>
            <a:r>
              <a:rPr lang="en-US" dirty="0"/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--</a:t>
            </a:r>
            <a:r>
              <a:rPr lang="en-US" dirty="0" err="1">
                <a:effectLst/>
              </a:rPr>
              <a:t>CollectionMethods</a:t>
            </a:r>
            <a:r>
              <a:rPr lang="en-US" dirty="0"/>
              <a:t> </a:t>
            </a:r>
            <a:r>
              <a:rPr lang="en-US" dirty="0">
                <a:effectLst/>
              </a:rPr>
              <a:t>Session</a:t>
            </a:r>
            <a:r>
              <a:rPr lang="en-US" dirty="0"/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--</a:t>
            </a:r>
            <a:r>
              <a:rPr lang="en-US" dirty="0">
                <a:effectLst/>
              </a:rPr>
              <a:t>Loop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77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C0110-FD14-E673-87F3-E74C69715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Sharp Hound from a Non Domain-Joined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2703A-9729-4DD8-B49E-82C3F42BA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1. Configure your system DNS server to be the IP address of a domain controller in the target domain.</a:t>
            </a:r>
          </a:p>
          <a:p>
            <a:pPr algn="l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2. Spawn a CMD shell as a user in that domain using </a:t>
            </a:r>
            <a:r>
              <a:rPr lang="en-US" b="0" i="1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runas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 and its </a:t>
            </a:r>
            <a:r>
              <a:rPr lang="en-US" b="0" i="1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/</a:t>
            </a:r>
            <a:r>
              <a:rPr lang="en-US" b="0" i="1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netonly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 flag, like so:</a:t>
            </a:r>
          </a:p>
          <a:p>
            <a:pPr algn="l">
              <a:lnSpc>
                <a:spcPct val="100000"/>
              </a:lnSpc>
              <a:spcBef>
                <a:spcPts val="75"/>
              </a:spcBef>
              <a:spcAft>
                <a:spcPts val="1800"/>
              </a:spcAft>
              <a:buNone/>
            </a:pP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C:\</a:t>
            </a:r>
            <a:r>
              <a:rPr lang="en-US" b="0" i="0" u="none" strike="noStrike" dirty="0">
                <a:solidFill>
                  <a:srgbClr val="666666"/>
                </a:solidFill>
                <a:effectLst/>
                <a:latin typeface="Lato" panose="020F0502020204030203" pitchFamily="34" charset="0"/>
              </a:rPr>
              <a:t>&gt;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runas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u="none" strike="noStrike" dirty="0">
                <a:solidFill>
                  <a:srgbClr val="666666"/>
                </a:solidFill>
                <a:effectLst/>
                <a:latin typeface="Lato" panose="020F0502020204030203" pitchFamily="34" charset="0"/>
              </a:rPr>
              <a:t>/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netonly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u="none" strike="noStrike" dirty="0">
                <a:solidFill>
                  <a:srgbClr val="666666"/>
                </a:solidFill>
                <a:effectLst/>
                <a:latin typeface="Lato" panose="020F0502020204030203" pitchFamily="34" charset="0"/>
              </a:rPr>
              <a:t>/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user:CONTOSO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\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Jeff</a:t>
            </a:r>
            <a:r>
              <a:rPr lang="en-US" b="0" i="0" u="none" strike="noStrike" dirty="0" err="1">
                <a:solidFill>
                  <a:srgbClr val="666666"/>
                </a:solidFill>
                <a:effectLst/>
                <a:latin typeface="Lato" panose="020F0502020204030203" pitchFamily="34" charset="0"/>
              </a:rPr>
              <a:t>.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Dimmock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cmd</a:t>
            </a:r>
            <a:r>
              <a:rPr lang="en-US" b="0" i="0" u="none" strike="noStrike" dirty="0" err="1">
                <a:solidFill>
                  <a:srgbClr val="666666"/>
                </a:solidFill>
                <a:effectLst/>
                <a:latin typeface="Lato" panose="020F0502020204030203" pitchFamily="34" charset="0"/>
              </a:rPr>
              <a:t>.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exe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 </a:t>
            </a:r>
          </a:p>
          <a:p>
            <a:pPr algn="l">
              <a:lnSpc>
                <a:spcPct val="100000"/>
              </a:lnSpc>
              <a:spcAft>
                <a:spcPts val="1800"/>
              </a:spcAft>
            </a:pP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You will be prompted to enter a password. Enter the password and hit enter.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860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728A6A4-3CAD-1DB1-6FAC-E6BDDF515664}"/>
              </a:ext>
            </a:extLst>
          </p:cNvPr>
          <p:cNvSpPr txBox="1"/>
          <p:nvPr/>
        </p:nvSpPr>
        <p:spPr>
          <a:xfrm>
            <a:off x="879845" y="1546986"/>
            <a:ext cx="10061058" cy="2518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800"/>
              </a:lnSpc>
              <a:spcAft>
                <a:spcPts val="1800"/>
              </a:spcAft>
              <a:buFont typeface="+mj-lt"/>
              <a:buAutoNum type="arabicPeriod" startAt="4"/>
            </a:pP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Verify you’ve got valid domain 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authentiation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 by using the </a:t>
            </a:r>
            <a:r>
              <a:rPr lang="en-US" b="0" i="1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net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 binary:</a:t>
            </a:r>
          </a:p>
          <a:p>
            <a:pPr algn="l">
              <a:spcBef>
                <a:spcPts val="75"/>
              </a:spcBef>
              <a:spcAft>
                <a:spcPts val="1800"/>
              </a:spcAft>
              <a:buNone/>
            </a:pP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C:\</a:t>
            </a:r>
            <a:r>
              <a:rPr lang="en-US" b="0" i="0" u="none" strike="noStrike" dirty="0">
                <a:solidFill>
                  <a:srgbClr val="666666"/>
                </a:solidFill>
                <a:effectLst/>
                <a:latin typeface="Lato" panose="020F0502020204030203" pitchFamily="34" charset="0"/>
              </a:rPr>
              <a:t>&gt;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 net view \\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contoso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\ </a:t>
            </a:r>
          </a:p>
          <a:p>
            <a:pPr algn="l">
              <a:lnSpc>
                <a:spcPts val="1800"/>
              </a:lnSpc>
              <a:spcAft>
                <a:spcPts val="1800"/>
              </a:spcAft>
              <a:buNone/>
            </a:pP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If you can see the SYSVOL and NETLOGON folders, you’re good.</a:t>
            </a:r>
          </a:p>
          <a:p>
            <a:pPr algn="l">
              <a:lnSpc>
                <a:spcPts val="1800"/>
              </a:lnSpc>
              <a:spcAft>
                <a:spcPts val="1800"/>
              </a:spcAft>
              <a:buNone/>
            </a:pP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5. Run 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SharpHound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, using the </a:t>
            </a:r>
            <a:r>
              <a:rPr lang="en-US" b="0" i="1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-d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 flag to specify the AD domain you want to collect information from. You can also use any other flags you wish.</a:t>
            </a:r>
          </a:p>
          <a:p>
            <a:pPr algn="l">
              <a:spcBef>
                <a:spcPts val="75"/>
              </a:spcBef>
              <a:spcAft>
                <a:spcPts val="1800"/>
              </a:spcAft>
            </a:pP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C:\</a:t>
            </a:r>
            <a:r>
              <a:rPr lang="en-US" b="0" i="0" u="none" strike="noStrike" dirty="0">
                <a:solidFill>
                  <a:srgbClr val="666666"/>
                </a:solidFill>
                <a:effectLst/>
                <a:latin typeface="Lato" panose="020F0502020204030203" pitchFamily="34" charset="0"/>
              </a:rPr>
              <a:t>&gt;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SharpHound</a:t>
            </a:r>
            <a:r>
              <a:rPr lang="en-US" b="0" i="0" u="none" strike="noStrike" dirty="0" err="1">
                <a:solidFill>
                  <a:srgbClr val="666666"/>
                </a:solidFill>
                <a:effectLst/>
                <a:latin typeface="Lato" panose="020F0502020204030203" pitchFamily="34" charset="0"/>
              </a:rPr>
              <a:t>.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exe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u="none" strike="noStrike" dirty="0">
                <a:solidFill>
                  <a:srgbClr val="666666"/>
                </a:solidFill>
                <a:effectLst/>
                <a:latin typeface="Lato" panose="020F0502020204030203" pitchFamily="34" charset="0"/>
              </a:rPr>
              <a:t>-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d 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contoso</a:t>
            </a:r>
            <a:r>
              <a:rPr lang="en-US" b="0" i="0" u="none" strike="noStrike" dirty="0" err="1">
                <a:solidFill>
                  <a:srgbClr val="666666"/>
                </a:solidFill>
                <a:effectLst/>
                <a:latin typeface="Lato" panose="020F0502020204030203" pitchFamily="34" charset="0"/>
              </a:rPr>
              <a:t>.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local</a:t>
            </a:r>
            <a:endParaRPr lang="en-US" b="0" i="0" u="none" strike="noStrike" dirty="0">
              <a:solidFill>
                <a:srgbClr val="404040"/>
              </a:solidFill>
              <a:effectLst/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995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EE8D2-B1A3-4D86-B24B-EDA14700D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0" u="none" strike="noStrike" dirty="0" err="1">
                <a:solidFill>
                  <a:srgbClr val="404040"/>
                </a:solidFill>
                <a:effectLst/>
                <a:latin typeface="Roboto Slab" panose="020F0502020204030204" pitchFamily="34" charset="0"/>
              </a:rPr>
              <a:t>SharpHound</a:t>
            </a:r>
            <a:r>
              <a:rPr lang="en-US" b="1" i="0" u="none" strike="noStrike" dirty="0">
                <a:solidFill>
                  <a:srgbClr val="404040"/>
                </a:solidFill>
                <a:effectLst/>
                <a:latin typeface="Roboto Slab" panose="020F0502020204030204" pitchFamily="34" charset="0"/>
              </a:rPr>
              <a:t> vs. Antivirus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E091E-298D-BA11-79FE-2078A1DC8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 While 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BloodHound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 has plenty of defensive value, antivirus and browser vendors continue to flag 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SharpHound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 as malicious.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rgbClr val="404040"/>
              </a:solidFill>
              <a:latin typeface="Lato" panose="020F050202020403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If you are on the red team side, you can employ some av-bypass strategies to avoid getting caught by AV. One of the best things you can do is stay completely off-disk when running 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SharpHound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. 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rgbClr val="404040"/>
              </a:solidFill>
              <a:latin typeface="Lato" panose="020F050202020403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Many command-and-control tools have in-memory 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.net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 assembly execution capabilities, such as Cobalt Strike’s </a:t>
            </a:r>
            <a:r>
              <a:rPr lang="en-US" b="1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execute-assembly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 and Covenant’s </a:t>
            </a:r>
            <a:r>
              <a:rPr lang="en-US" b="1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assembly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 commands. Using these commands will keep </a:t>
            </a:r>
            <a:r>
              <a:rPr lang="en-US" b="0" i="0" u="none" strike="noStrike" dirty="0" err="1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SharpHound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 totally off-disk when run on your target, which will go a very long way toward evading basic AV signatures.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657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FE1EC756-41E9-4FD6-AD48-EF46A2813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66F6371-9EA5-9354-29DC-1D07B921F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290"/>
            <a:ext cx="12192000" cy="1733407"/>
          </a:xfrm>
          <a:prstGeom prst="rect">
            <a:avLst/>
          </a:prstGeom>
          <a:ln>
            <a:noFill/>
          </a:ln>
          <a:effectLst>
            <a:outerShdw blurRad="254000" dist="38100" dir="546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DA45E3-1873-7159-1984-6F62AC393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5" y="307447"/>
            <a:ext cx="10693884" cy="1109932"/>
          </a:xfrm>
        </p:spPr>
        <p:txBody>
          <a:bodyPr>
            <a:normAutofit/>
          </a:bodyPr>
          <a:lstStyle/>
          <a:p>
            <a:r>
              <a:rPr lang="en-US" sz="4000"/>
              <a:t>Microsoft Dotfuscatort </a:t>
            </a: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A89C6AE-8554-5129-E13D-0CA9FD78F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122" y="2402562"/>
            <a:ext cx="5804955" cy="368614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5A873-A38B-F691-120F-A22176B54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0509" y="2357888"/>
            <a:ext cx="4265370" cy="3902635"/>
          </a:xfrm>
        </p:spPr>
        <p:txBody>
          <a:bodyPr anchor="ctr">
            <a:normAutofit/>
          </a:bodyPr>
          <a:lstStyle/>
          <a:p>
            <a:r>
              <a:rPr lang="en-US" sz="2000"/>
              <a:t>Developed by Microsoft for protecting IP-turns out to good at building malware so that it evades detection.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25605-5068-DE0C-AC9E-29645B70278A}"/>
              </a:ext>
            </a:extLst>
          </p:cNvPr>
          <p:cNvSpPr txBox="1"/>
          <p:nvPr/>
        </p:nvSpPr>
        <p:spPr>
          <a:xfrm>
            <a:off x="7024577" y="2474450"/>
            <a:ext cx="50327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https://learn.microsoft.com/en-us/visualstudio/ide/dotfuscator/?view=vs-2019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2113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85DB7-7D83-E36F-EFAC-52A0CDCCD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Obfuscation with Donut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75673-FD5E-6CD8-AB22-419B2A9CD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4543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https://github.com/TheWover/donut?tab=readme-ov-file#how</a:t>
            </a:r>
            <a:r>
              <a:rPr lang="en-US" dirty="0"/>
              <a:t> </a:t>
            </a:r>
          </a:p>
        </p:txBody>
      </p:sp>
      <p:pic>
        <p:nvPicPr>
          <p:cNvPr id="4098" name="Picture 2" descr="Alt text">
            <a:extLst>
              <a:ext uri="{FF2B5EF4-FFF2-40B4-BE49-F238E27FC236}">
                <a16:creationId xmlns:a16="http://schemas.microsoft.com/office/drawing/2014/main" id="{89E82085-7235-6297-CE13-F1B4E5D63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714" y="2371060"/>
            <a:ext cx="6151789" cy="298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682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22E9-B294-FDFF-917D-38EC0DA9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78EA5-513D-DB42-48FB-4D102F699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https://www.ired.team/offensive-security-experiments/active-directory-kerberos-abuse/abusing-active-directory-acls-aces</a:t>
            </a:r>
            <a:endParaRPr lang="en-US" dirty="0"/>
          </a:p>
          <a:p>
            <a:r>
              <a:rPr lang="en-US" dirty="0">
                <a:hlinkClick r:id="rId3"/>
              </a:rPr>
              <a:t>https://bloodhound.readthedocs.io/en/latest/data-collection/sharphound.html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852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5504</TotalTime>
  <Words>520</Words>
  <Application>Microsoft Macintosh PowerPoint</Application>
  <PresentationFormat>Widescreen</PresentationFormat>
  <Paragraphs>40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Lato</vt:lpstr>
      <vt:lpstr>Roboto Slab</vt:lpstr>
      <vt:lpstr>Office Theme</vt:lpstr>
      <vt:lpstr>ACL (Access Control List) &amp; BLOOD HOUND</vt:lpstr>
      <vt:lpstr>PowerPoint Presentation</vt:lpstr>
      <vt:lpstr>PowerPoint Presentation</vt:lpstr>
      <vt:lpstr>PowerPoint Presentation</vt:lpstr>
      <vt:lpstr>Goal is to find a path. </vt:lpstr>
      <vt:lpstr>Blood Hound</vt:lpstr>
      <vt:lpstr>PowerPoint Presentation</vt:lpstr>
      <vt:lpstr>Sharp Hound</vt:lpstr>
      <vt:lpstr>Running Sharp Hound from a Non Domain-Joined System</vt:lpstr>
      <vt:lpstr>PowerPoint Presentation</vt:lpstr>
      <vt:lpstr>SharpHound vs. Antivirus</vt:lpstr>
      <vt:lpstr>Microsoft Dotfuscatort </vt:lpstr>
      <vt:lpstr>Writing Obfuscation with Donut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Graham, Daniel George (dgg6b)</dc:creator>
  <cp:lastModifiedBy>Graham, Daniel George (dgg6b)</cp:lastModifiedBy>
  <cp:revision>2</cp:revision>
  <dcterms:created xsi:type="dcterms:W3CDTF">2025-03-18T00:04:01Z</dcterms:created>
  <dcterms:modified xsi:type="dcterms:W3CDTF">2025-03-21T19:50:29Z</dcterms:modified>
</cp:coreProperties>
</file>