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0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96" y="28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D4D4D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0008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D4D4D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2165349"/>
            <a:ext cx="9147175" cy="0"/>
          </a:xfrm>
          <a:custGeom>
            <a:avLst/>
            <a:gdLst/>
            <a:ahLst/>
            <a:cxnLst/>
            <a:rect l="l" t="t" r="r" b="b"/>
            <a:pathLst>
              <a:path w="9147175">
                <a:moveTo>
                  <a:pt x="0" y="0"/>
                </a:moveTo>
                <a:lnTo>
                  <a:pt x="914717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D4D4D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1590" y="635000"/>
            <a:ext cx="143521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D4D4D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14220" y="2354579"/>
            <a:ext cx="5756909" cy="1729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0008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073" y="7116871"/>
            <a:ext cx="175259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165349"/>
            <a:ext cx="9147175" cy="0"/>
          </a:xfrm>
          <a:custGeom>
            <a:avLst/>
            <a:gdLst/>
            <a:ahLst/>
            <a:cxnLst/>
            <a:rect l="l" t="t" r="r" b="b"/>
            <a:pathLst>
              <a:path w="9147175">
                <a:moveTo>
                  <a:pt x="0" y="0"/>
                </a:moveTo>
                <a:lnTo>
                  <a:pt x="914717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9836" y="1434782"/>
            <a:ext cx="41052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7400" algn="l"/>
              </a:tabLst>
            </a:pPr>
            <a:r>
              <a:rPr sz="3200" spc="-5" dirty="0">
                <a:solidFill>
                  <a:srgbClr val="003399"/>
                </a:solidFill>
              </a:rPr>
              <a:t>1.5	Input and</a:t>
            </a:r>
            <a:r>
              <a:rPr sz="3200" spc="-70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Output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392487" y="2671762"/>
            <a:ext cx="3271836" cy="4048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79051" y="7059294"/>
            <a:ext cx="66205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3435" algn="l"/>
                <a:tab pos="3524885" algn="l"/>
                <a:tab pos="5313680" algn="l"/>
                <a:tab pos="5485130" algn="l"/>
              </a:tabLst>
            </a:pP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Introduction to Programming in Java:  An</a:t>
            </a:r>
            <a:r>
              <a:rPr sz="900" i="1" spc="7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Interdisciplinary</a:t>
            </a:r>
            <a:r>
              <a:rPr sz="900" i="1" spc="-1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D4D4D"/>
                </a:solidFill>
                <a:latin typeface="Times New Roman"/>
                <a:cs typeface="Times New Roman"/>
              </a:rPr>
              <a:t>Approach	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·	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Robert Sedgewick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and</a:t>
            </a:r>
            <a:r>
              <a:rPr sz="900" i="1" spc="2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Kevin</a:t>
            </a:r>
            <a:r>
              <a:rPr sz="900" i="1" spc="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20" dirty="0">
                <a:solidFill>
                  <a:srgbClr val="4D4D4D"/>
                </a:solidFill>
                <a:latin typeface="Times New Roman"/>
                <a:cs typeface="Times New Roman"/>
              </a:rPr>
              <a:t>Wayne	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·	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Copyright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©</a:t>
            </a:r>
            <a:r>
              <a:rPr sz="900" i="1" spc="-6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2002–2010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6685" y="7059294"/>
            <a:ext cx="9677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Char char="·"/>
              <a:tabLst>
                <a:tab pos="183515" algn="l"/>
                <a:tab pos="184150" algn="l"/>
              </a:tabLst>
            </a:pPr>
            <a:r>
              <a:rPr sz="900" i="1" spc="-15" dirty="0">
                <a:solidFill>
                  <a:srgbClr val="4D4D4D"/>
                </a:solidFill>
                <a:latin typeface="Times New Roman"/>
                <a:cs typeface="Times New Roman"/>
              </a:rPr>
              <a:t>2/14/11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7:49</a:t>
            </a:r>
            <a:r>
              <a:rPr sz="900" i="1" spc="-7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AM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6993" y="635000"/>
            <a:ext cx="20910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Input and</a:t>
            </a:r>
            <a:r>
              <a:rPr spc="-70" dirty="0"/>
              <a:t> </a:t>
            </a:r>
            <a:r>
              <a:rPr spc="-5"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1532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</a:t>
            </a:r>
            <a:r>
              <a:rPr sz="1800" spc="-5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devices.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74" y="3432704"/>
            <a:ext cx="169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Output</a:t>
            </a:r>
            <a:r>
              <a:rPr sz="1800" spc="-5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devices.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174" y="6074304"/>
            <a:ext cx="6219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103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Goal.	</a:t>
            </a:r>
            <a:r>
              <a:rPr sz="1800" spc="-5" dirty="0">
                <a:latin typeface="Comic Sans MS"/>
                <a:cs typeface="Comic Sans MS"/>
              </a:rPr>
              <a:t>Java programs that interact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the outside</a:t>
            </a:r>
            <a:r>
              <a:rPr sz="1800" spc="5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world.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58900" y="3692525"/>
            <a:ext cx="1466850" cy="1149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1650" y="3903663"/>
            <a:ext cx="946149" cy="9255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72287" y="1968500"/>
            <a:ext cx="928686" cy="61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85937" y="4900612"/>
            <a:ext cx="533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Display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2137" y="4913312"/>
            <a:ext cx="687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Speakers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1337" y="4914900"/>
            <a:ext cx="813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MP3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Player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72298" y="4916487"/>
            <a:ext cx="529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Printer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85900" y="1992312"/>
            <a:ext cx="1390650" cy="698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59137" y="2767012"/>
            <a:ext cx="477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us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25612" y="2767012"/>
            <a:ext cx="693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Keyboard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3848" y="2763837"/>
            <a:ext cx="1049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Digital</a:t>
            </a:r>
            <a:r>
              <a:rPr sz="1200" spc="-7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camera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89898" y="2765425"/>
            <a:ext cx="847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Microphone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56100" y="1787525"/>
            <a:ext cx="992187" cy="971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06912" y="2763837"/>
            <a:ext cx="791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Hard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drive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19900" y="3976687"/>
            <a:ext cx="1004887" cy="835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95637" y="1890712"/>
            <a:ext cx="744536" cy="844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56262" y="1903413"/>
            <a:ext cx="771524" cy="6619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88012" y="2763837"/>
            <a:ext cx="642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Network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341812" y="3943350"/>
            <a:ext cx="992186" cy="97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92625" y="4910137"/>
            <a:ext cx="791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Hard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drive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41975" y="4060824"/>
            <a:ext cx="771525" cy="6619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73725" y="4900612"/>
            <a:ext cx="642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Network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326437" y="4005263"/>
            <a:ext cx="561974" cy="8048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229600" y="1860550"/>
            <a:ext cx="717549" cy="7016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2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6993" y="635000"/>
            <a:ext cx="20910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Input and</a:t>
            </a:r>
            <a:r>
              <a:rPr spc="-70" dirty="0"/>
              <a:t> </a:t>
            </a:r>
            <a:r>
              <a:rPr spc="-5"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1532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</a:t>
            </a:r>
            <a:r>
              <a:rPr sz="1800" spc="-5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devices.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74" y="3432704"/>
            <a:ext cx="169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Output</a:t>
            </a:r>
            <a:r>
              <a:rPr sz="1800" spc="-5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devices.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58900" y="3692525"/>
            <a:ext cx="1466850" cy="1149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1650" y="3903663"/>
            <a:ext cx="946149" cy="9255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72287" y="1968500"/>
            <a:ext cx="928686" cy="61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61337" y="4914900"/>
            <a:ext cx="813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MP3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Player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85900" y="1992312"/>
            <a:ext cx="1390650" cy="698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59137" y="2767012"/>
            <a:ext cx="477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us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5612" y="2767012"/>
            <a:ext cx="693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Keyboard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73848" y="2763837"/>
            <a:ext cx="1049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Digital</a:t>
            </a:r>
            <a:r>
              <a:rPr sz="1200" spc="-7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camera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89898" y="2765425"/>
            <a:ext cx="847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Microphone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56100" y="1787525"/>
            <a:ext cx="992187" cy="971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506912" y="2763837"/>
            <a:ext cx="791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Hard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drive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19900" y="3976687"/>
            <a:ext cx="1004887" cy="835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95637" y="1890712"/>
            <a:ext cx="744536" cy="8445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6262" y="1903413"/>
            <a:ext cx="771524" cy="6619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88012" y="2763837"/>
            <a:ext cx="642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Network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341812" y="3943350"/>
            <a:ext cx="992186" cy="97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41975" y="4060824"/>
            <a:ext cx="771525" cy="6619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46174" y="4916487"/>
            <a:ext cx="6741159" cy="1788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145">
              <a:lnSpc>
                <a:spcPct val="100000"/>
              </a:lnSpc>
              <a:spcBef>
                <a:spcPts val="100"/>
              </a:spcBef>
              <a:tabLst>
                <a:tab pos="1998345" algn="l"/>
                <a:tab pos="3358515" algn="l"/>
                <a:tab pos="4539615" algn="l"/>
                <a:tab pos="5838190" algn="l"/>
              </a:tabLst>
            </a:pPr>
            <a:r>
              <a:rPr sz="1800" baseline="4629" dirty="0">
                <a:solidFill>
                  <a:srgbClr val="4D4D4D"/>
                </a:solidFill>
                <a:latin typeface="Comic Sans MS"/>
                <a:cs typeface="Comic Sans MS"/>
              </a:rPr>
              <a:t>Display	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Speakers	</a:t>
            </a:r>
            <a:r>
              <a:rPr sz="1800" spc="-7" baseline="2314" dirty="0">
                <a:solidFill>
                  <a:srgbClr val="4D4D4D"/>
                </a:solidFill>
                <a:latin typeface="Comic Sans MS"/>
                <a:cs typeface="Comic Sans MS"/>
              </a:rPr>
              <a:t>Hard</a:t>
            </a:r>
            <a:r>
              <a:rPr sz="1800" baseline="2314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spc="-7" baseline="2314" dirty="0">
                <a:solidFill>
                  <a:srgbClr val="4D4D4D"/>
                </a:solidFill>
                <a:latin typeface="Comic Sans MS"/>
                <a:cs typeface="Comic Sans MS"/>
              </a:rPr>
              <a:t>drive	</a:t>
            </a:r>
            <a:r>
              <a:rPr sz="1800" baseline="4629" dirty="0">
                <a:solidFill>
                  <a:srgbClr val="4D4D4D"/>
                </a:solidFill>
                <a:latin typeface="Comic Sans MS"/>
                <a:cs typeface="Comic Sans MS"/>
              </a:rPr>
              <a:t>Network	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Printer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Our</a:t>
            </a:r>
            <a:r>
              <a:rPr sz="1800" spc="-6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approach.</a:t>
            </a:r>
            <a:endParaRPr sz="1800">
              <a:latin typeface="Comic Sans MS"/>
              <a:cs typeface="Comic Sans MS"/>
            </a:endParaRPr>
          </a:p>
          <a:p>
            <a:pPr marL="355600" indent="-228600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Define Java libraries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functions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input and</a:t>
            </a:r>
            <a:r>
              <a:rPr sz="1800" spc="5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output.</a:t>
            </a:r>
            <a:endParaRPr sz="1800">
              <a:latin typeface="Comic Sans MS"/>
              <a:cs typeface="Comic Sans MS"/>
            </a:endParaRPr>
          </a:p>
          <a:p>
            <a:pPr marL="355600" marR="5080" indent="-228600">
              <a:lnSpc>
                <a:spcPct val="120400"/>
              </a:lnSpc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Use operating system (OS)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connect Java programs </a:t>
            </a:r>
            <a:r>
              <a:rPr sz="1800" dirty="0">
                <a:latin typeface="Comic Sans MS"/>
                <a:cs typeface="Comic Sans MS"/>
              </a:rPr>
              <a:t>to:  </a:t>
            </a:r>
            <a:r>
              <a:rPr sz="1800" spc="-5" dirty="0">
                <a:latin typeface="Comic Sans MS"/>
                <a:cs typeface="Comic Sans MS"/>
              </a:rPr>
              <a:t>file system, each other, keyboard, mouse, display,</a:t>
            </a:r>
            <a:r>
              <a:rPr sz="1800" spc="8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speakers.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326437" y="4005263"/>
            <a:ext cx="561974" cy="8048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29600" y="1860550"/>
            <a:ext cx="717549" cy="7016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3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174" y="1395624"/>
            <a:ext cx="71424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Terminal.	</a:t>
            </a:r>
            <a:r>
              <a:rPr sz="1800" spc="-5" dirty="0">
                <a:latin typeface="Comic Sans MS"/>
                <a:cs typeface="Comic Sans MS"/>
              </a:rPr>
              <a:t>Application where you can type commands </a:t>
            </a:r>
            <a:r>
              <a:rPr sz="1800" dirty="0">
                <a:latin typeface="Comic Sans MS"/>
                <a:cs typeface="Comic Sans MS"/>
              </a:rPr>
              <a:t>to</a:t>
            </a:r>
            <a:r>
              <a:rPr sz="1800" spc="6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control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the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operating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system.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02249" y="635000"/>
            <a:ext cx="10610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Terminal</a:t>
            </a:r>
          </a:p>
        </p:txBody>
      </p:sp>
      <p:sp>
        <p:nvSpPr>
          <p:cNvPr id="4" name="object 4"/>
          <p:cNvSpPr/>
          <p:nvPr/>
        </p:nvSpPr>
        <p:spPr>
          <a:xfrm>
            <a:off x="5410200" y="3657600"/>
            <a:ext cx="3505200" cy="2017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64739" y="5824220"/>
            <a:ext cx="745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Mac OS</a:t>
            </a:r>
            <a:r>
              <a:rPr sz="1200" spc="-10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X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3340" y="5824220"/>
            <a:ext cx="1413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Microsoft</a:t>
            </a:r>
            <a:r>
              <a:rPr sz="1200" spc="-8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Windows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3657600"/>
            <a:ext cx="3886200" cy="1925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8237" y="3652836"/>
            <a:ext cx="3895725" cy="1935480"/>
          </a:xfrm>
          <a:custGeom>
            <a:avLst/>
            <a:gdLst/>
            <a:ahLst/>
            <a:cxnLst/>
            <a:rect l="l" t="t" r="r" b="b"/>
            <a:pathLst>
              <a:path w="3895725" h="1935479">
                <a:moveTo>
                  <a:pt x="0" y="0"/>
                </a:moveTo>
                <a:lnTo>
                  <a:pt x="3895724" y="0"/>
                </a:lnTo>
                <a:lnTo>
                  <a:pt x="3895724" y="1935162"/>
                </a:lnTo>
                <a:lnTo>
                  <a:pt x="0" y="193516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CBCB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4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5</a:t>
            </a:fld>
            <a:endParaRPr sz="8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331" y="635000"/>
            <a:ext cx="50342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Command-Line Input and Standard</a:t>
            </a:r>
            <a:r>
              <a:rPr dirty="0"/>
              <a:t> </a:t>
            </a:r>
            <a:r>
              <a:rPr spc="-5"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7791450" cy="195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742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Command-line</a:t>
            </a:r>
            <a:r>
              <a:rPr sz="1800" spc="1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input.	</a:t>
            </a:r>
            <a:r>
              <a:rPr sz="1800" spc="-5" dirty="0">
                <a:latin typeface="Comic Sans MS"/>
                <a:cs typeface="Comic Sans MS"/>
              </a:rPr>
              <a:t>Read an integer </a:t>
            </a:r>
            <a:r>
              <a:rPr sz="1600" b="1" dirty="0">
                <a:latin typeface="Courier New"/>
                <a:cs typeface="Courier New"/>
              </a:rPr>
              <a:t>N</a:t>
            </a:r>
            <a:r>
              <a:rPr sz="1600" b="1" spc="-47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as command-line argument.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-5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output.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Flexible OS abstraction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output.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In </a:t>
            </a:r>
            <a:r>
              <a:rPr sz="1800" spc="-5" dirty="0">
                <a:latin typeface="Comic Sans MS"/>
                <a:cs typeface="Comic Sans MS"/>
              </a:rPr>
              <a:t>Java, output </a:t>
            </a:r>
            <a:r>
              <a:rPr sz="1800" dirty="0">
                <a:latin typeface="Comic Sans MS"/>
                <a:cs typeface="Comic Sans MS"/>
              </a:rPr>
              <a:t>from </a:t>
            </a:r>
            <a:r>
              <a:rPr sz="1600" b="1" spc="-5" dirty="0">
                <a:latin typeface="Courier New"/>
                <a:cs typeface="Courier New"/>
              </a:rPr>
              <a:t>System.out.println()</a:t>
            </a:r>
            <a:r>
              <a:rPr sz="1600" b="1" spc="-420" dirty="0">
                <a:latin typeface="Courier New"/>
                <a:cs typeface="Courier New"/>
              </a:rPr>
              <a:t> </a:t>
            </a:r>
            <a:r>
              <a:rPr sz="1800" dirty="0">
                <a:latin typeface="Comic Sans MS"/>
                <a:cs typeface="Comic Sans MS"/>
              </a:rPr>
              <a:t>goes to </a:t>
            </a:r>
            <a:r>
              <a:rPr sz="1800" spc="-5" dirty="0">
                <a:latin typeface="Comic Sans MS"/>
                <a:cs typeface="Comic Sans MS"/>
              </a:rPr>
              <a:t>standard output.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By </a:t>
            </a:r>
            <a:r>
              <a:rPr sz="1800" spc="-5" dirty="0">
                <a:latin typeface="Comic Sans MS"/>
                <a:cs typeface="Comic Sans MS"/>
              </a:rPr>
              <a:t>default, standard output </a:t>
            </a:r>
            <a:r>
              <a:rPr sz="1800" dirty="0">
                <a:latin typeface="Comic Sans MS"/>
                <a:cs typeface="Comic Sans MS"/>
              </a:rPr>
              <a:t>is </a:t>
            </a:r>
            <a:r>
              <a:rPr sz="1800" spc="-5" dirty="0">
                <a:latin typeface="Comic Sans MS"/>
                <a:cs typeface="Comic Sans MS"/>
              </a:rPr>
              <a:t>sent </a:t>
            </a:r>
            <a:r>
              <a:rPr sz="1800" dirty="0">
                <a:latin typeface="Comic Sans MS"/>
                <a:cs typeface="Comic Sans MS"/>
              </a:rPr>
              <a:t>to</a:t>
            </a:r>
            <a:r>
              <a:rPr sz="1800" spc="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Terminal.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3925" y="4033837"/>
            <a:ext cx="5786755" cy="199390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91440" rIns="0" bIns="0" rtlCol="0">
            <a:spAutoFit/>
          </a:bodyPr>
          <a:lstStyle/>
          <a:p>
            <a:pPr marL="182880">
              <a:lnSpc>
                <a:spcPts val="1910"/>
              </a:lnSpc>
              <a:spcBef>
                <a:spcPts val="72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RandomSeq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914400" marR="352425" indent="-366395">
              <a:lnSpc>
                <a:spcPts val="1900"/>
              </a:lnSpc>
              <a:spcBef>
                <a:spcPts val="7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latin typeface="Courier New"/>
                <a:cs typeface="Courier New"/>
              </a:rPr>
              <a:t>{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N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</a:t>
            </a:r>
            <a:endParaRPr sz="1600">
              <a:latin typeface="Courier New"/>
              <a:cs typeface="Courier New"/>
            </a:endParaRPr>
          </a:p>
          <a:p>
            <a:pPr marL="1280160" marR="352425" indent="-366395">
              <a:lnSpc>
                <a:spcPts val="19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for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++) </a:t>
            </a:r>
            <a:r>
              <a:rPr sz="1600" b="1" dirty="0">
                <a:latin typeface="Courier New"/>
                <a:cs typeface="Courier New"/>
              </a:rPr>
              <a:t>{ 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random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());</a:t>
            </a:r>
            <a:endParaRPr sz="1600">
              <a:latin typeface="Courier New"/>
              <a:cs typeface="Courier New"/>
            </a:endParaRPr>
          </a:p>
          <a:p>
            <a:pPr marL="914400">
              <a:lnSpc>
                <a:spcPts val="159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548640">
              <a:lnSpc>
                <a:spcPts val="14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182880">
              <a:lnSpc>
                <a:spcPts val="166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3499" y="5600699"/>
            <a:ext cx="2517775" cy="125730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80"/>
              </a:spcBef>
            </a:pPr>
            <a:r>
              <a:rPr sz="14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 RandomSeq</a:t>
            </a:r>
            <a:r>
              <a:rPr sz="14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  <a:p>
            <a:pPr marL="177800">
              <a:lnSpc>
                <a:spcPct val="100000"/>
              </a:lnSpc>
              <a:spcBef>
                <a:spcPts val="15"/>
              </a:spcBef>
            </a:pPr>
            <a:r>
              <a:rPr sz="1400" spc="-5" dirty="0">
                <a:latin typeface="Courier New"/>
                <a:cs typeface="Courier New"/>
              </a:rPr>
              <a:t>0.9320744627218469</a:t>
            </a:r>
            <a:endParaRPr sz="1400">
              <a:latin typeface="Courier New"/>
              <a:cs typeface="Courier New"/>
            </a:endParaRPr>
          </a:p>
          <a:p>
            <a:pPr marL="177800">
              <a:lnSpc>
                <a:spcPts val="1639"/>
              </a:lnSpc>
              <a:spcBef>
                <a:spcPts val="15"/>
              </a:spcBef>
            </a:pPr>
            <a:r>
              <a:rPr sz="1400" spc="-5" dirty="0">
                <a:latin typeface="Courier New"/>
                <a:cs typeface="Courier New"/>
              </a:rPr>
              <a:t>0.4279508713950715</a:t>
            </a:r>
            <a:endParaRPr sz="1400">
              <a:latin typeface="Courier New"/>
              <a:cs typeface="Courier New"/>
            </a:endParaRPr>
          </a:p>
          <a:p>
            <a:pPr marL="177800">
              <a:lnSpc>
                <a:spcPts val="1639"/>
              </a:lnSpc>
            </a:pPr>
            <a:r>
              <a:rPr sz="1400" spc="-5" dirty="0">
                <a:latin typeface="Courier New"/>
                <a:cs typeface="Courier New"/>
              </a:rPr>
              <a:t>0.08994615071160994</a:t>
            </a:r>
            <a:endParaRPr sz="1400">
              <a:latin typeface="Courier New"/>
              <a:cs typeface="Courier New"/>
            </a:endParaRPr>
          </a:p>
          <a:p>
            <a:pPr marL="177800">
              <a:lnSpc>
                <a:spcPct val="100000"/>
              </a:lnSpc>
              <a:spcBef>
                <a:spcPts val="20"/>
              </a:spcBef>
            </a:pPr>
            <a:r>
              <a:rPr sz="1400" spc="-5" dirty="0">
                <a:latin typeface="Courier New"/>
                <a:cs typeface="Courier New"/>
              </a:rPr>
              <a:t>0.6579792663546435</a:t>
            </a:r>
            <a:endParaRPr sz="1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3064" y="635000"/>
            <a:ext cx="23780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D4D4D"/>
                </a:solidFill>
                <a:latin typeface="Comic Sans MS"/>
                <a:cs typeface="Comic Sans MS"/>
              </a:rPr>
              <a:t>Old Bird's Eye</a:t>
            </a:r>
            <a:r>
              <a:rPr sz="2000" spc="-8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View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47800" y="1676399"/>
            <a:ext cx="7185182" cy="5333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0199" y="1838001"/>
            <a:ext cx="3429000" cy="762000"/>
          </a:xfrm>
          <a:custGeom>
            <a:avLst/>
            <a:gdLst/>
            <a:ahLst/>
            <a:cxnLst/>
            <a:rect l="l" t="t" r="r" b="b"/>
            <a:pathLst>
              <a:path w="3429000" h="762000">
                <a:moveTo>
                  <a:pt x="0" y="0"/>
                </a:moveTo>
                <a:lnTo>
                  <a:pt x="3428999" y="0"/>
                </a:lnTo>
                <a:lnTo>
                  <a:pt x="3428999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6400" y="4050386"/>
            <a:ext cx="3352800" cy="3036570"/>
          </a:xfrm>
          <a:custGeom>
            <a:avLst/>
            <a:gdLst/>
            <a:ahLst/>
            <a:cxnLst/>
            <a:rect l="l" t="t" r="r" b="b"/>
            <a:pathLst>
              <a:path w="3352800" h="3036570">
                <a:moveTo>
                  <a:pt x="0" y="3036213"/>
                </a:moveTo>
                <a:lnTo>
                  <a:pt x="3352800" y="3036213"/>
                </a:lnTo>
                <a:lnTo>
                  <a:pt x="3352800" y="0"/>
                </a:lnTo>
                <a:lnTo>
                  <a:pt x="0" y="0"/>
                </a:lnTo>
                <a:lnTo>
                  <a:pt x="0" y="30362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76400" y="4050385"/>
            <a:ext cx="3352800" cy="3036570"/>
          </a:xfrm>
          <a:custGeom>
            <a:avLst/>
            <a:gdLst/>
            <a:ahLst/>
            <a:cxnLst/>
            <a:rect l="l" t="t" r="r" b="b"/>
            <a:pathLst>
              <a:path w="3352800" h="3036570">
                <a:moveTo>
                  <a:pt x="0" y="0"/>
                </a:moveTo>
                <a:lnTo>
                  <a:pt x="3352799" y="0"/>
                </a:lnTo>
                <a:lnTo>
                  <a:pt x="3352799" y="3036213"/>
                </a:lnTo>
                <a:lnTo>
                  <a:pt x="0" y="303621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43400" y="5333999"/>
            <a:ext cx="1828800" cy="1752600"/>
          </a:xfrm>
          <a:custGeom>
            <a:avLst/>
            <a:gdLst/>
            <a:ahLst/>
            <a:cxnLst/>
            <a:rect l="l" t="t" r="r" b="b"/>
            <a:pathLst>
              <a:path w="1828800" h="1752600">
                <a:moveTo>
                  <a:pt x="0" y="1752600"/>
                </a:moveTo>
                <a:lnTo>
                  <a:pt x="1828800" y="1752600"/>
                </a:lnTo>
                <a:lnTo>
                  <a:pt x="1828800" y="0"/>
                </a:lnTo>
                <a:lnTo>
                  <a:pt x="0" y="0"/>
                </a:lnTo>
                <a:lnTo>
                  <a:pt x="0" y="175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43399" y="5333999"/>
            <a:ext cx="1828800" cy="1752600"/>
          </a:xfrm>
          <a:custGeom>
            <a:avLst/>
            <a:gdLst/>
            <a:ahLst/>
            <a:cxnLst/>
            <a:rect l="l" t="t" r="r" b="b"/>
            <a:pathLst>
              <a:path w="1828800" h="1752600">
                <a:moveTo>
                  <a:pt x="0" y="0"/>
                </a:moveTo>
                <a:lnTo>
                  <a:pt x="1828799" y="0"/>
                </a:lnTo>
                <a:lnTo>
                  <a:pt x="1828799" y="1752599"/>
                </a:lnTo>
                <a:lnTo>
                  <a:pt x="0" y="17525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6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6183" y="635000"/>
            <a:ext cx="2473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New </a:t>
            </a:r>
            <a:r>
              <a:rPr sz="2000" spc="-5" dirty="0">
                <a:solidFill>
                  <a:srgbClr val="4D4D4D"/>
                </a:solidFill>
                <a:latin typeface="Comic Sans MS"/>
                <a:cs typeface="Comic Sans MS"/>
              </a:rPr>
              <a:t>Bird's </a:t>
            </a: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Eye</a:t>
            </a:r>
            <a:r>
              <a:rPr sz="2000" spc="-8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View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47800" y="1676399"/>
            <a:ext cx="7185182" cy="5333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7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2888" y="228600"/>
            <a:ext cx="1435219" cy="307777"/>
          </a:xfrm>
        </p:spPr>
        <p:txBody>
          <a:bodyPr/>
          <a:lstStyle/>
          <a:p>
            <a:r>
              <a:rPr lang="en-US" dirty="0" smtClean="0"/>
              <a:t>Library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4910" y="915889"/>
            <a:ext cx="28194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2888" y="1981200"/>
            <a:ext cx="4964912" cy="23083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ublic class Transform{</a:t>
            </a:r>
          </a:p>
          <a:p>
            <a:r>
              <a:rPr lang="en-US" dirty="0" smtClean="0"/>
              <a:t>	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){</a:t>
            </a:r>
          </a:p>
          <a:p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     String input = </a:t>
            </a:r>
            <a:r>
              <a:rPr lang="en-US" dirty="0" err="1" smtClean="0"/>
              <a:t>args</a:t>
            </a:r>
            <a:r>
              <a:rPr lang="en-US" dirty="0" smtClean="0"/>
              <a:t>[0]; </a:t>
            </a:r>
          </a:p>
          <a:p>
            <a:r>
              <a:rPr lang="en-US" dirty="0"/>
              <a:t>	 </a:t>
            </a:r>
            <a:r>
              <a:rPr lang="en-US" dirty="0" smtClean="0"/>
              <a:t>     input = </a:t>
            </a:r>
            <a:r>
              <a:rPr lang="en-US" dirty="0" err="1" smtClean="0"/>
              <a:t>Proccess.capitalize</a:t>
            </a:r>
            <a:r>
              <a:rPr lang="en-US" dirty="0" smtClean="0"/>
              <a:t>(input);</a:t>
            </a:r>
          </a:p>
          <a:p>
            <a:r>
              <a:rPr lang="en-US" dirty="0"/>
              <a:t>	 </a:t>
            </a:r>
            <a:r>
              <a:rPr lang="en-US" dirty="0" smtClean="0"/>
              <a:t>     </a:t>
            </a:r>
            <a:r>
              <a:rPr lang="en-US" dirty="0" err="1" smtClean="0"/>
              <a:t>System.out.println</a:t>
            </a:r>
            <a:r>
              <a:rPr lang="en-US" dirty="0" smtClean="0"/>
              <a:t>(“Hello ”+input); </a:t>
            </a:r>
          </a:p>
          <a:p>
            <a:r>
              <a:rPr lang="en-US" dirty="0" smtClean="0"/>
              <a:t>	}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78069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 java transform Daniel</a:t>
            </a:r>
          </a:p>
          <a:p>
            <a:endParaRPr lang="en-US" dirty="0"/>
          </a:p>
          <a:p>
            <a:r>
              <a:rPr lang="en-US" dirty="0" smtClean="0"/>
              <a:t>$ Hello DANIEL</a:t>
            </a:r>
          </a:p>
          <a:p>
            <a:endParaRPr lang="en-US" dirty="0" smtClean="0"/>
          </a:p>
        </p:txBody>
      </p:sp>
      <p:cxnSp>
        <p:nvCxnSpPr>
          <p:cNvPr id="7" name="Curved Connector 6"/>
          <p:cNvCxnSpPr/>
          <p:nvPr/>
        </p:nvCxnSpPr>
        <p:spPr>
          <a:xfrm rot="16200000" flipH="1">
            <a:off x="2579720" y="1003168"/>
            <a:ext cx="1446313" cy="1271752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 rot="16200000" flipV="1">
            <a:off x="152070" y="1904670"/>
            <a:ext cx="2081708" cy="1271752"/>
          </a:xfrm>
          <a:prstGeom prst="curvedConnector3">
            <a:avLst>
              <a:gd name="adj1" fmla="val -3014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52242" y="1205338"/>
            <a:ext cx="4148958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ublic class Process{</a:t>
            </a:r>
          </a:p>
          <a:p>
            <a:r>
              <a:rPr lang="en-US" dirty="0" smtClean="0"/>
              <a:t>      public static capitalize(String input){</a:t>
            </a:r>
          </a:p>
          <a:p>
            <a:r>
              <a:rPr lang="en-US" dirty="0" smtClean="0"/>
              <a:t>              input = </a:t>
            </a:r>
            <a:r>
              <a:rPr lang="en-US" dirty="0" err="1" smtClean="0"/>
              <a:t>input.toUpperCase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      return input  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           }</a:t>
            </a:r>
            <a:endParaRPr lang="en-US" dirty="0"/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cxnSp>
        <p:nvCxnSpPr>
          <p:cNvPr id="21" name="Curved Connector 20"/>
          <p:cNvCxnSpPr/>
          <p:nvPr/>
        </p:nvCxnSpPr>
        <p:spPr>
          <a:xfrm flipV="1">
            <a:off x="4102888" y="2209800"/>
            <a:ext cx="1688312" cy="990600"/>
          </a:xfrm>
          <a:prstGeom prst="curvedConnector3">
            <a:avLst>
              <a:gd name="adj1" fmla="val 63073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urved Connector 25"/>
          <p:cNvCxnSpPr/>
          <p:nvPr/>
        </p:nvCxnSpPr>
        <p:spPr>
          <a:xfrm rot="10800000" flipV="1">
            <a:off x="5029200" y="2362200"/>
            <a:ext cx="1468822" cy="9906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452242" y="3615513"/>
            <a:ext cx="4453758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ublic class String{</a:t>
            </a:r>
          </a:p>
          <a:p>
            <a:r>
              <a:rPr lang="en-US" dirty="0" smtClean="0"/>
              <a:t>……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public static </a:t>
            </a:r>
            <a:r>
              <a:rPr lang="en-US" dirty="0" err="1" smtClean="0"/>
              <a:t>toUpperCase</a:t>
            </a:r>
            <a:r>
              <a:rPr lang="en-US" dirty="0" smtClean="0"/>
              <a:t>(String input){</a:t>
            </a:r>
          </a:p>
          <a:p>
            <a:r>
              <a:rPr lang="en-US" dirty="0" smtClean="0"/>
              <a:t>        ………….</a:t>
            </a:r>
          </a:p>
          <a:p>
            <a:r>
              <a:rPr lang="en-US" dirty="0" smtClean="0"/>
              <a:t>        ………</a:t>
            </a:r>
            <a:endParaRPr lang="en-US" dirty="0"/>
          </a:p>
          <a:p>
            <a:r>
              <a:rPr lang="en-US" dirty="0" smtClean="0"/>
              <a:t>             }</a:t>
            </a:r>
            <a:endParaRPr lang="en-US" dirty="0"/>
          </a:p>
          <a:p>
            <a:r>
              <a:rPr lang="en-US" dirty="0" smtClean="0"/>
              <a:t>      }</a:t>
            </a:r>
            <a:endParaRPr lang="en-US" dirty="0"/>
          </a:p>
          <a:p>
            <a:r>
              <a:rPr lang="en-US" dirty="0" smtClean="0"/>
              <a:t> ………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cxnSp>
        <p:nvCxnSpPr>
          <p:cNvPr id="37" name="Curved Connector 36"/>
          <p:cNvCxnSpPr/>
          <p:nvPr/>
        </p:nvCxnSpPr>
        <p:spPr>
          <a:xfrm rot="16200000" flipH="1">
            <a:off x="7282355" y="2938955"/>
            <a:ext cx="2286000" cy="82768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 flipH="1" flipV="1">
            <a:off x="5632230" y="3270033"/>
            <a:ext cx="3124203" cy="10037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37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9350" y="1434782"/>
            <a:ext cx="52266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3399"/>
                </a:solidFill>
              </a:rPr>
              <a:t>Standard Input and</a:t>
            </a:r>
            <a:r>
              <a:rPr sz="3200" spc="-45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Output</a:t>
            </a:r>
            <a:endParaRPr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439273" y="7116871"/>
            <a:ext cx="876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9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7586" y="635000"/>
            <a:ext cx="474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Command-Line Input vs. Standard</a:t>
            </a:r>
            <a:r>
              <a:rPr dirty="0"/>
              <a:t> </a:t>
            </a:r>
            <a:r>
              <a:rPr spc="-5" dirty="0"/>
              <a:t>Input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6861175" cy="2997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Command-line</a:t>
            </a:r>
            <a:r>
              <a:rPr sz="1800" spc="-4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inputs.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Use command-line inputs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read </a:t>
            </a:r>
            <a:r>
              <a:rPr sz="1800" dirty="0">
                <a:latin typeface="Comic Sans MS"/>
                <a:cs typeface="Comic Sans MS"/>
              </a:rPr>
              <a:t>in a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few </a:t>
            </a:r>
            <a:r>
              <a:rPr sz="1800" spc="-5" dirty="0">
                <a:latin typeface="Comic Sans MS"/>
                <a:cs typeface="Comic Sans MS"/>
              </a:rPr>
              <a:t>user values.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Not </a:t>
            </a:r>
            <a:r>
              <a:rPr sz="1800" spc="-5" dirty="0">
                <a:latin typeface="Comic Sans MS"/>
                <a:cs typeface="Comic Sans MS"/>
              </a:rPr>
              <a:t>practical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many user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inputs.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Input entered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before </a:t>
            </a:r>
            <a:r>
              <a:rPr sz="1800" spc="-5" dirty="0">
                <a:latin typeface="Comic Sans MS"/>
                <a:cs typeface="Comic Sans MS"/>
              </a:rPr>
              <a:t>program begins</a:t>
            </a:r>
            <a:r>
              <a:rPr sz="1800" spc="3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execution.</a:t>
            </a:r>
            <a:endParaRPr sz="18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■"/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-6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Flexible OS abstraction </a:t>
            </a:r>
            <a:r>
              <a:rPr sz="1800" dirty="0">
                <a:latin typeface="Comic Sans MS"/>
                <a:cs typeface="Comic Sans MS"/>
              </a:rPr>
              <a:t>for</a:t>
            </a:r>
            <a:r>
              <a:rPr sz="1800" spc="-5" dirty="0">
                <a:latin typeface="Comic Sans MS"/>
                <a:cs typeface="Comic Sans MS"/>
              </a:rPr>
              <a:t> input.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By </a:t>
            </a:r>
            <a:r>
              <a:rPr sz="1800" spc="-5" dirty="0">
                <a:latin typeface="Comic Sans MS"/>
                <a:cs typeface="Comic Sans MS"/>
              </a:rPr>
              <a:t>default, standard input </a:t>
            </a:r>
            <a:r>
              <a:rPr sz="1800" dirty="0">
                <a:latin typeface="Comic Sans MS"/>
                <a:cs typeface="Comic Sans MS"/>
              </a:rPr>
              <a:t>is </a:t>
            </a:r>
            <a:r>
              <a:rPr sz="1800" spc="-5" dirty="0">
                <a:latin typeface="Comic Sans MS"/>
                <a:cs typeface="Comic Sans MS"/>
              </a:rPr>
              <a:t>received </a:t>
            </a:r>
            <a:r>
              <a:rPr sz="1800" dirty="0">
                <a:latin typeface="Comic Sans MS"/>
                <a:cs typeface="Comic Sans MS"/>
              </a:rPr>
              <a:t>from </a:t>
            </a:r>
            <a:r>
              <a:rPr sz="1800" spc="-5" dirty="0">
                <a:latin typeface="Comic Sans MS"/>
                <a:cs typeface="Comic Sans MS"/>
              </a:rPr>
              <a:t>Terminal</a:t>
            </a:r>
            <a:r>
              <a:rPr sz="1800" spc="5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window.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Input entered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while </a:t>
            </a:r>
            <a:r>
              <a:rPr sz="1800" spc="-5" dirty="0">
                <a:latin typeface="Comic Sans MS"/>
                <a:cs typeface="Comic Sans MS"/>
              </a:rPr>
              <a:t>program </a:t>
            </a:r>
            <a:r>
              <a:rPr sz="1800" dirty="0">
                <a:latin typeface="Comic Sans MS"/>
                <a:cs typeface="Comic Sans MS"/>
              </a:rPr>
              <a:t>is</a:t>
            </a:r>
            <a:r>
              <a:rPr sz="1800" spc="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executing.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2422988"/>
            <a:ext cx="6019798" cy="3062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0698" y="5603980"/>
            <a:ext cx="5453500" cy="1480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94471" y="635000"/>
            <a:ext cx="3275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Standard Input and</a:t>
            </a:r>
            <a:r>
              <a:rPr spc="-45" dirty="0"/>
              <a:t> </a:t>
            </a:r>
            <a:r>
              <a:rPr spc="-5" dirty="0"/>
              <a:t>Output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6174" y="1395624"/>
            <a:ext cx="636460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1804670" algn="l"/>
                <a:tab pos="1967864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input.	</a:t>
            </a:r>
            <a:r>
              <a:rPr sz="1600" b="1" dirty="0">
                <a:latin typeface="Courier New"/>
                <a:cs typeface="Courier New"/>
              </a:rPr>
              <a:t>StdIn </a:t>
            </a:r>
            <a:r>
              <a:rPr sz="1800" dirty="0">
                <a:latin typeface="Comic Sans MS"/>
                <a:cs typeface="Comic Sans MS"/>
              </a:rPr>
              <a:t>is </a:t>
            </a:r>
            <a:r>
              <a:rPr sz="1800" spc="-5" dirty="0">
                <a:latin typeface="Comic Sans MS"/>
                <a:cs typeface="Comic Sans MS"/>
              </a:rPr>
              <a:t>library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reading</a:t>
            </a:r>
            <a:r>
              <a:rPr sz="1800" spc="-29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text input.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output.	</a:t>
            </a:r>
            <a:r>
              <a:rPr sz="1600" b="1" dirty="0">
                <a:latin typeface="Courier New"/>
                <a:cs typeface="Courier New"/>
              </a:rPr>
              <a:t>StdOut </a:t>
            </a:r>
            <a:r>
              <a:rPr sz="1800" dirty="0">
                <a:latin typeface="Comic Sans MS"/>
                <a:cs typeface="Comic Sans MS"/>
              </a:rPr>
              <a:t>is </a:t>
            </a:r>
            <a:r>
              <a:rPr sz="1800" spc="-5" dirty="0">
                <a:latin typeface="Comic Sans MS"/>
                <a:cs typeface="Comic Sans MS"/>
              </a:rPr>
              <a:t>library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writing text</a:t>
            </a:r>
            <a:r>
              <a:rPr sz="1800" spc="-27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output.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24798" y="4495800"/>
            <a:ext cx="1117600" cy="1382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87640" y="3843020"/>
            <a:ext cx="1470025" cy="5765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0" marR="58419" indent="-139700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libraries</a:t>
            </a:r>
            <a:r>
              <a:rPr sz="1200" spc="-8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CC0000"/>
                </a:solidFill>
                <a:latin typeface="Comic Sans MS"/>
                <a:cs typeface="Comic Sans MS"/>
              </a:rPr>
              <a:t>developed  for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this</a:t>
            </a:r>
            <a:r>
              <a:rPr sz="1200" spc="-7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course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(also broadly</a:t>
            </a:r>
            <a:r>
              <a:rPr sz="1200" spc="-5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useful)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82328" y="3893498"/>
            <a:ext cx="737870" cy="221615"/>
          </a:xfrm>
          <a:custGeom>
            <a:avLst/>
            <a:gdLst/>
            <a:ahLst/>
            <a:cxnLst/>
            <a:rect l="l" t="t" r="r" b="b"/>
            <a:pathLst>
              <a:path w="737870" h="221614">
                <a:moveTo>
                  <a:pt x="737670" y="221300"/>
                </a:moveTo>
                <a:lnTo>
                  <a:pt x="0" y="0"/>
                </a:lnTo>
              </a:path>
            </a:pathLst>
          </a:custGeom>
          <a:ln w="952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58000" y="3871602"/>
            <a:ext cx="84455" cy="73025"/>
          </a:xfrm>
          <a:custGeom>
            <a:avLst/>
            <a:gdLst/>
            <a:ahLst/>
            <a:cxnLst/>
            <a:rect l="l" t="t" r="r" b="b"/>
            <a:pathLst>
              <a:path w="84454" h="73025">
                <a:moveTo>
                  <a:pt x="83934" y="0"/>
                </a:moveTo>
                <a:lnTo>
                  <a:pt x="0" y="14597"/>
                </a:lnTo>
                <a:lnTo>
                  <a:pt x="62038" y="72986"/>
                </a:lnTo>
                <a:lnTo>
                  <a:pt x="83934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1461" y="4114799"/>
            <a:ext cx="748665" cy="1198245"/>
          </a:xfrm>
          <a:custGeom>
            <a:avLst/>
            <a:gdLst/>
            <a:ahLst/>
            <a:cxnLst/>
            <a:rect l="l" t="t" r="r" b="b"/>
            <a:pathLst>
              <a:path w="748665" h="1198245">
                <a:moveTo>
                  <a:pt x="748537" y="0"/>
                </a:moveTo>
                <a:lnTo>
                  <a:pt x="0" y="1197661"/>
                </a:lnTo>
              </a:path>
            </a:pathLst>
          </a:custGeom>
          <a:ln w="952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0" y="5249189"/>
            <a:ext cx="73025" cy="85090"/>
          </a:xfrm>
          <a:custGeom>
            <a:avLst/>
            <a:gdLst/>
            <a:ahLst/>
            <a:cxnLst/>
            <a:rect l="l" t="t" r="r" b="b"/>
            <a:pathLst>
              <a:path w="73025" h="85089">
                <a:moveTo>
                  <a:pt x="8077" y="0"/>
                </a:moveTo>
                <a:lnTo>
                  <a:pt x="0" y="84810"/>
                </a:lnTo>
                <a:lnTo>
                  <a:pt x="72694" y="40386"/>
                </a:lnTo>
                <a:lnTo>
                  <a:pt x="8077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388473" y="7116871"/>
            <a:ext cx="1333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10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4471" y="635000"/>
            <a:ext cx="3275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Standard Input and</a:t>
            </a:r>
            <a:r>
              <a:rPr spc="-45" dirty="0"/>
              <a:t> </a:t>
            </a:r>
            <a:r>
              <a:rPr spc="-5"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8450" y="2987675"/>
            <a:ext cx="6543675" cy="262890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91440" rIns="0" bIns="0" rtlCol="0">
            <a:spAutoFit/>
          </a:bodyPr>
          <a:lstStyle/>
          <a:p>
            <a:pPr marL="182880">
              <a:lnSpc>
                <a:spcPts val="1910"/>
              </a:lnSpc>
              <a:spcBef>
                <a:spcPts val="72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Add</a:t>
            </a:r>
            <a:r>
              <a:rPr sz="1600" b="1" spc="-85" dirty="0">
                <a:solidFill>
                  <a:srgbClr val="000008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914400" marR="621665" indent="-366395">
              <a:lnSpc>
                <a:spcPts val="1900"/>
              </a:lnSpc>
              <a:spcBef>
                <a:spcPts val="7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[]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args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 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StdOut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print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B0000"/>
                </a:solidFill>
                <a:latin typeface="Courier New"/>
                <a:cs typeface="Courier New"/>
              </a:rPr>
              <a:t>"Type the first integer:</a:t>
            </a:r>
            <a:r>
              <a:rPr sz="1600" b="1" spc="-25" dirty="0">
                <a:solidFill>
                  <a:srgbClr val="9B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9B0000"/>
                </a:solidFill>
                <a:latin typeface="Courier New"/>
                <a:cs typeface="Courier New"/>
              </a:rPr>
              <a:t>"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914400" marR="499745">
              <a:lnSpc>
                <a:spcPts val="19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StdIn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readInt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(); 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StdOut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print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B0000"/>
                </a:solidFill>
                <a:latin typeface="Courier New"/>
                <a:cs typeface="Courier New"/>
              </a:rPr>
              <a:t>"Type the second integer: "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y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</a:t>
            </a:r>
            <a:r>
              <a:rPr sz="1600" b="1" spc="-3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StdIn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readInt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();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830"/>
              </a:lnSpc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sum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+</a:t>
            </a:r>
            <a:r>
              <a:rPr sz="1600" b="1" spc="-8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y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</a:pP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StdOut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B0000"/>
                </a:solidFill>
                <a:latin typeface="Courier New"/>
                <a:cs typeface="Courier New"/>
              </a:rPr>
              <a:t>"Their sum is </a:t>
            </a:r>
            <a:r>
              <a:rPr sz="1600" b="1" dirty="0">
                <a:solidFill>
                  <a:srgbClr val="9B0000"/>
                </a:solidFill>
                <a:latin typeface="Courier New"/>
                <a:cs typeface="Courier New"/>
              </a:rPr>
              <a:t>"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+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sum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548640">
              <a:lnSpc>
                <a:spcPts val="1910"/>
              </a:lnSpc>
              <a:spcBef>
                <a:spcPts val="80"/>
              </a:spcBef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182880">
              <a:lnSpc>
                <a:spcPts val="1910"/>
              </a:lnSpc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5974" y="5299074"/>
            <a:ext cx="3552825" cy="1171575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86995">
              <a:lnSpc>
                <a:spcPts val="1910"/>
              </a:lnSpc>
              <a:spcBef>
                <a:spcPts val="68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6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Add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ts val="1900"/>
              </a:lnSpc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Type the first integer:</a:t>
            </a:r>
            <a:r>
              <a:rPr sz="1600" spc="-8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1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ts val="1910"/>
              </a:lnSpc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Type the second integer:</a:t>
            </a:r>
            <a:r>
              <a:rPr sz="1600" spc="-8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2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75"/>
              </a:spcBef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Their sum is</a:t>
            </a:r>
            <a:r>
              <a:rPr sz="1600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3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174" y="1395624"/>
            <a:ext cx="6750050" cy="113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904875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use.	</a:t>
            </a:r>
            <a:r>
              <a:rPr sz="1800" spc="-5" dirty="0">
                <a:latin typeface="Comic Sans MS"/>
                <a:cs typeface="Comic Sans MS"/>
              </a:rPr>
              <a:t>Download </a:t>
            </a:r>
            <a:r>
              <a:rPr sz="1600" b="1" dirty="0">
                <a:latin typeface="Courier New"/>
                <a:cs typeface="Courier New"/>
              </a:rPr>
              <a:t>StdIn.java </a:t>
            </a:r>
            <a:r>
              <a:rPr sz="1800" dirty="0">
                <a:latin typeface="Comic Sans MS"/>
                <a:cs typeface="Comic Sans MS"/>
              </a:rPr>
              <a:t>and </a:t>
            </a:r>
            <a:r>
              <a:rPr sz="1600" b="1" dirty="0">
                <a:latin typeface="Courier New"/>
                <a:cs typeface="Courier New"/>
              </a:rPr>
              <a:t>StdOut.java</a:t>
            </a:r>
            <a:r>
              <a:rPr sz="1600" b="1" spc="-530" dirty="0">
                <a:latin typeface="Courier New"/>
                <a:cs typeface="Courier New"/>
              </a:rPr>
              <a:t> </a:t>
            </a:r>
            <a:r>
              <a:rPr sz="1800" dirty="0">
                <a:latin typeface="Comic Sans MS"/>
                <a:cs typeface="Comic Sans MS"/>
              </a:rPr>
              <a:t>from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booksite,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and put </a:t>
            </a:r>
            <a:r>
              <a:rPr sz="1800" dirty="0">
                <a:latin typeface="Comic Sans MS"/>
                <a:cs typeface="Comic Sans MS"/>
              </a:rPr>
              <a:t>in </a:t>
            </a:r>
            <a:r>
              <a:rPr sz="1800" spc="-5" dirty="0">
                <a:latin typeface="Comic Sans MS"/>
                <a:cs typeface="Comic Sans MS"/>
              </a:rPr>
              <a:t>working </a:t>
            </a:r>
            <a:r>
              <a:rPr sz="1800" dirty="0">
                <a:latin typeface="Comic Sans MS"/>
                <a:cs typeface="Comic Sans MS"/>
              </a:rPr>
              <a:t>directory </a:t>
            </a:r>
            <a:r>
              <a:rPr sz="1800" spc="-5" dirty="0">
                <a:latin typeface="Comic Sans MS"/>
                <a:cs typeface="Comic Sans MS"/>
              </a:rPr>
              <a:t>(or use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classpath).</a:t>
            </a:r>
            <a:endParaRPr sz="1800">
              <a:latin typeface="Comic Sans MS"/>
              <a:cs typeface="Comic Sans MS"/>
            </a:endParaRPr>
          </a:p>
          <a:p>
            <a:pPr marR="1089660" algn="r">
              <a:lnSpc>
                <a:spcPct val="100000"/>
              </a:lnSpc>
              <a:spcBef>
                <a:spcPts val="213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see</a:t>
            </a:r>
            <a:r>
              <a:rPr sz="1200" spc="-6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booksite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37199" y="2132938"/>
            <a:ext cx="236854" cy="208915"/>
          </a:xfrm>
          <a:custGeom>
            <a:avLst/>
            <a:gdLst/>
            <a:ahLst/>
            <a:cxnLst/>
            <a:rect l="l" t="t" r="r" b="b"/>
            <a:pathLst>
              <a:path w="236854" h="208914">
                <a:moveTo>
                  <a:pt x="236537" y="208623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18150" y="2116137"/>
            <a:ext cx="55244" cy="52705"/>
          </a:xfrm>
          <a:custGeom>
            <a:avLst/>
            <a:gdLst/>
            <a:ahLst/>
            <a:cxnLst/>
            <a:rect l="l" t="t" r="r" b="b"/>
            <a:pathLst>
              <a:path w="55245" h="52705">
                <a:moveTo>
                  <a:pt x="0" y="0"/>
                </a:moveTo>
                <a:lnTo>
                  <a:pt x="21297" y="52651"/>
                </a:lnTo>
                <a:lnTo>
                  <a:pt x="54899" y="145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12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0692" y="635000"/>
            <a:ext cx="390397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Averaging </a:t>
            </a:r>
            <a:r>
              <a:rPr dirty="0"/>
              <a:t>A </a:t>
            </a:r>
            <a:r>
              <a:rPr spc="-5" dirty="0"/>
              <a:t>Stream </a:t>
            </a:r>
            <a:r>
              <a:rPr dirty="0"/>
              <a:t>of</a:t>
            </a:r>
            <a:r>
              <a:rPr spc="-20" dirty="0"/>
              <a:t> </a:t>
            </a:r>
            <a:r>
              <a:rPr spc="-5" dirty="0"/>
              <a:t>Numbers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6404504"/>
            <a:ext cx="5768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189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Key</a:t>
            </a:r>
            <a:r>
              <a:rPr sz="1800" spc="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point.	</a:t>
            </a:r>
            <a:r>
              <a:rPr sz="1800" spc="-5" dirty="0">
                <a:latin typeface="Comic Sans MS"/>
                <a:cs typeface="Comic Sans MS"/>
              </a:rPr>
              <a:t>Program </a:t>
            </a:r>
            <a:r>
              <a:rPr sz="1800" dirty="0">
                <a:latin typeface="Comic Sans MS"/>
                <a:cs typeface="Comic Sans MS"/>
              </a:rPr>
              <a:t>does </a:t>
            </a:r>
            <a:r>
              <a:rPr sz="1800" spc="-5" dirty="0">
                <a:latin typeface="Comic Sans MS"/>
                <a:cs typeface="Comic Sans MS"/>
              </a:rPr>
              <a:t>not limit the amount </a:t>
            </a:r>
            <a:r>
              <a:rPr sz="1800" dirty="0">
                <a:latin typeface="Comic Sans MS"/>
                <a:cs typeface="Comic Sans MS"/>
              </a:rPr>
              <a:t>of</a:t>
            </a:r>
            <a:r>
              <a:rPr sz="1800" spc="1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data.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47800" y="2159000"/>
            <a:ext cx="6123305" cy="3409950"/>
          </a:xfrm>
          <a:custGeom>
            <a:avLst/>
            <a:gdLst/>
            <a:ahLst/>
            <a:cxnLst/>
            <a:rect l="l" t="t" r="r" b="b"/>
            <a:pathLst>
              <a:path w="6123305" h="3409950">
                <a:moveTo>
                  <a:pt x="0" y="3409950"/>
                </a:moveTo>
                <a:lnTo>
                  <a:pt x="6122987" y="3409950"/>
                </a:lnTo>
                <a:lnTo>
                  <a:pt x="6122987" y="0"/>
                </a:lnTo>
                <a:lnTo>
                  <a:pt x="0" y="0"/>
                </a:lnTo>
                <a:lnTo>
                  <a:pt x="0" y="34099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6174" y="1451504"/>
            <a:ext cx="6795134" cy="133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67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Average.	</a:t>
            </a:r>
            <a:r>
              <a:rPr sz="1800" spc="-5" dirty="0">
                <a:latin typeface="Comic Sans MS"/>
                <a:cs typeface="Comic Sans MS"/>
              </a:rPr>
              <a:t>Read </a:t>
            </a:r>
            <a:r>
              <a:rPr sz="1800" dirty="0">
                <a:latin typeface="Comic Sans MS"/>
                <a:cs typeface="Comic Sans MS"/>
              </a:rPr>
              <a:t>in a </a:t>
            </a:r>
            <a:r>
              <a:rPr sz="1800" spc="-5" dirty="0">
                <a:latin typeface="Comic Sans MS"/>
                <a:cs typeface="Comic Sans MS"/>
              </a:rPr>
              <a:t>stream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numbers, and print their</a:t>
            </a:r>
            <a:r>
              <a:rPr sz="1800" spc="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average.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marL="506095">
              <a:lnSpc>
                <a:spcPts val="1910"/>
              </a:lnSpc>
              <a:spcBef>
                <a:spcPts val="1435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Average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871855">
              <a:lnSpc>
                <a:spcPts val="191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2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1526" y="2756217"/>
            <a:ext cx="2098675" cy="5232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sum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9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0.0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n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8383" y="2756217"/>
            <a:ext cx="2342515" cy="52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cumulative</a:t>
            </a:r>
            <a:r>
              <a:rPr sz="1600" b="1" spc="-95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4D4D4D"/>
                </a:solidFill>
                <a:latin typeface="Courier New"/>
                <a:cs typeface="Courier New"/>
              </a:rPr>
              <a:t>total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number of</a:t>
            </a:r>
            <a:r>
              <a:rPr sz="1600" b="1" spc="-90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4D4D4D"/>
                </a:solidFill>
                <a:latin typeface="Courier New"/>
                <a:cs typeface="Courier New"/>
              </a:rPr>
              <a:t>values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9012" y="3316287"/>
            <a:ext cx="4464050" cy="1384300"/>
          </a:xfrm>
          <a:prstGeom prst="rect">
            <a:avLst/>
          </a:prstGeom>
          <a:solidFill>
            <a:srgbClr val="A7A7A7"/>
          </a:solidFill>
        </p:spPr>
        <p:txBody>
          <a:bodyPr vert="horz" wrap="square" lIns="0" tIns="33019" rIns="0" bIns="0" rtlCol="0">
            <a:spAutoFit/>
          </a:bodyPr>
          <a:lstStyle/>
          <a:p>
            <a:pPr marL="490855" marR="306705" indent="-366395">
              <a:lnSpc>
                <a:spcPct val="101600"/>
              </a:lnSpc>
              <a:spcBef>
                <a:spcPts val="259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(!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StdIn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isEmpty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()) </a:t>
            </a:r>
            <a:r>
              <a:rPr sz="1600" b="1" dirty="0">
                <a:latin typeface="Courier New"/>
                <a:cs typeface="Courier New"/>
              </a:rPr>
              <a:t>{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 double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StdIn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readDouble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(); 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sum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sum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8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x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490855">
              <a:lnSpc>
                <a:spcPts val="1889"/>
              </a:lnSpc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++;</a:t>
            </a:r>
            <a:endParaRPr sz="1600">
              <a:latin typeface="Courier New"/>
              <a:cs typeface="Courier New"/>
            </a:endParaRPr>
          </a:p>
          <a:p>
            <a:pPr marL="125095">
              <a:lnSpc>
                <a:spcPts val="19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1529" y="4686617"/>
            <a:ext cx="29521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StdOut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sum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/</a:t>
            </a:r>
            <a:r>
              <a:rPr sz="1600" b="1" spc="-2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05707" y="4927917"/>
            <a:ext cx="147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39887" y="5169217"/>
            <a:ext cx="147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86598" y="4343400"/>
            <a:ext cx="2057400" cy="1498600"/>
          </a:xfrm>
          <a:custGeom>
            <a:avLst/>
            <a:gdLst/>
            <a:ahLst/>
            <a:cxnLst/>
            <a:rect l="l" t="t" r="r" b="b"/>
            <a:pathLst>
              <a:path w="2057400" h="1498600">
                <a:moveTo>
                  <a:pt x="0" y="1498600"/>
                </a:moveTo>
                <a:lnTo>
                  <a:pt x="2057400" y="1498600"/>
                </a:lnTo>
                <a:lnTo>
                  <a:pt x="2057400" y="0"/>
                </a:lnTo>
                <a:lnTo>
                  <a:pt x="0" y="0"/>
                </a:lnTo>
                <a:lnTo>
                  <a:pt x="0" y="14986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86599" y="4343399"/>
            <a:ext cx="2057400" cy="149860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L="86995" marR="245745">
              <a:lnSpc>
                <a:spcPct val="102099"/>
              </a:lnSpc>
              <a:spcBef>
                <a:spcPts val="560"/>
              </a:spcBef>
              <a:tabLst>
                <a:tab pos="1306195" algn="l"/>
              </a:tabLst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Average  10.0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5.0	6.0</a:t>
            </a:r>
            <a:endParaRPr sz="1600">
              <a:latin typeface="Courier New"/>
              <a:cs typeface="Courier New"/>
            </a:endParaRPr>
          </a:p>
          <a:p>
            <a:pPr marR="158115" algn="ctr">
              <a:lnSpc>
                <a:spcPts val="1889"/>
              </a:lnSpc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3.0 7.0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32.0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ts val="1900"/>
              </a:lnSpc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&lt;Ctrl-d&gt;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ts val="1910"/>
              </a:lnSpc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10.5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5475" y="5626100"/>
            <a:ext cx="3270250" cy="454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D4D4D"/>
                </a:solidFill>
                <a:latin typeface="Courier New"/>
                <a:cs typeface="Courier New"/>
              </a:rPr>
              <a:t>&lt;Ctrl-d&gt;</a:t>
            </a:r>
            <a:r>
              <a:rPr sz="1200" b="1" spc="-420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400" dirty="0">
                <a:solidFill>
                  <a:srgbClr val="4D4D4D"/>
                </a:solidFill>
                <a:latin typeface="Comic Sans MS"/>
                <a:cs typeface="Comic Sans MS"/>
              </a:rPr>
              <a:t>for </a:t>
            </a:r>
            <a:r>
              <a:rPr sz="1400" spc="-5" dirty="0">
                <a:solidFill>
                  <a:srgbClr val="4D4D4D"/>
                </a:solidFill>
                <a:latin typeface="Comic Sans MS"/>
                <a:cs typeface="Comic Sans MS"/>
              </a:rPr>
              <a:t>OS X/Linux/Unix/DrJava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b="1" dirty="0">
                <a:solidFill>
                  <a:srgbClr val="4D4D4D"/>
                </a:solidFill>
                <a:latin typeface="Courier New"/>
                <a:cs typeface="Courier New"/>
              </a:rPr>
              <a:t>&lt;Ctrl-z&gt;</a:t>
            </a:r>
            <a:r>
              <a:rPr sz="1200" b="1" spc="-450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400" spc="-5" dirty="0">
                <a:solidFill>
                  <a:srgbClr val="4D4D4D"/>
                </a:solidFill>
                <a:latin typeface="Comic Sans MS"/>
                <a:cs typeface="Comic Sans MS"/>
              </a:rPr>
              <a:t>for </a:t>
            </a:r>
            <a:r>
              <a:rPr sz="1400" dirty="0">
                <a:solidFill>
                  <a:srgbClr val="4D4D4D"/>
                </a:solidFill>
                <a:latin typeface="Comic Sans MS"/>
                <a:cs typeface="Comic Sans MS"/>
              </a:rPr>
              <a:t>Windows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29399" y="5423661"/>
            <a:ext cx="588645" cy="367665"/>
          </a:xfrm>
          <a:custGeom>
            <a:avLst/>
            <a:gdLst/>
            <a:ahLst/>
            <a:cxnLst/>
            <a:rect l="l" t="t" r="r" b="b"/>
            <a:pathLst>
              <a:path w="588645" h="367664">
                <a:moveTo>
                  <a:pt x="0" y="367537"/>
                </a:moveTo>
                <a:lnTo>
                  <a:pt x="588061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82459" y="5410200"/>
            <a:ext cx="57150" cy="48895"/>
          </a:xfrm>
          <a:custGeom>
            <a:avLst/>
            <a:gdLst/>
            <a:ahLst/>
            <a:cxnLst/>
            <a:rect l="l" t="t" r="r" b="b"/>
            <a:pathLst>
              <a:path w="57150" h="48895">
                <a:moveTo>
                  <a:pt x="56540" y="0"/>
                </a:moveTo>
                <a:lnTo>
                  <a:pt x="0" y="5384"/>
                </a:lnTo>
                <a:lnTo>
                  <a:pt x="26924" y="48463"/>
                </a:lnTo>
                <a:lnTo>
                  <a:pt x="565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13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174" y="1395624"/>
            <a:ext cx="727519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322135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Redirecting</a:t>
            </a:r>
            <a:r>
              <a:rPr sz="1800" spc="1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1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output.	</a:t>
            </a:r>
            <a:r>
              <a:rPr sz="1800" dirty="0">
                <a:latin typeface="Comic Sans MS"/>
                <a:cs typeface="Comic Sans MS"/>
              </a:rPr>
              <a:t>Use OS </a:t>
            </a:r>
            <a:r>
              <a:rPr sz="1800" spc="-5" dirty="0">
                <a:latin typeface="Comic Sans MS"/>
                <a:cs typeface="Comic Sans MS"/>
              </a:rPr>
              <a:t>directive to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send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standard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output </a:t>
            </a:r>
            <a:r>
              <a:rPr sz="1800" dirty="0">
                <a:latin typeface="Comic Sans MS"/>
                <a:cs typeface="Comic Sans MS"/>
              </a:rPr>
              <a:t>to a </a:t>
            </a:r>
            <a:r>
              <a:rPr sz="1800" spc="-5" dirty="0">
                <a:latin typeface="Comic Sans MS"/>
                <a:cs typeface="Comic Sans MS"/>
              </a:rPr>
              <a:t>file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permanent storage (instead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terminal</a:t>
            </a:r>
            <a:r>
              <a:rPr sz="1800" spc="7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window).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68625" y="5173662"/>
            <a:ext cx="4276725" cy="438150"/>
          </a:xfrm>
          <a:custGeom>
            <a:avLst/>
            <a:gdLst/>
            <a:ahLst/>
            <a:cxnLst/>
            <a:rect l="l" t="t" r="r" b="b"/>
            <a:pathLst>
              <a:path w="4276725" h="438150">
                <a:moveTo>
                  <a:pt x="0" y="438150"/>
                </a:moveTo>
                <a:lnTo>
                  <a:pt x="4276723" y="438150"/>
                </a:lnTo>
                <a:lnTo>
                  <a:pt x="4276723" y="0"/>
                </a:lnTo>
                <a:lnTo>
                  <a:pt x="0" y="0"/>
                </a:lnTo>
                <a:lnTo>
                  <a:pt x="0" y="4381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68624" y="5173662"/>
            <a:ext cx="4276725" cy="43815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8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RandomSeq 1000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&gt;</a:t>
            </a:r>
            <a:r>
              <a:rPr sz="1600" b="1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data.txt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15727" y="5535479"/>
            <a:ext cx="153670" cy="210185"/>
          </a:xfrm>
          <a:custGeom>
            <a:avLst/>
            <a:gdLst/>
            <a:ahLst/>
            <a:cxnLst/>
            <a:rect l="l" t="t" r="r" b="b"/>
            <a:pathLst>
              <a:path w="153670" h="210185">
                <a:moveTo>
                  <a:pt x="153284" y="209682"/>
                </a:moveTo>
                <a:lnTo>
                  <a:pt x="0" y="0"/>
                </a:lnTo>
              </a:path>
            </a:pathLst>
          </a:custGeom>
          <a:ln w="952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00737" y="5514975"/>
            <a:ext cx="50800" cy="56515"/>
          </a:xfrm>
          <a:custGeom>
            <a:avLst/>
            <a:gdLst/>
            <a:ahLst/>
            <a:cxnLst/>
            <a:rect l="l" t="t" r="r" b="b"/>
            <a:pathLst>
              <a:path w="50800" h="56514">
                <a:moveTo>
                  <a:pt x="0" y="0"/>
                </a:moveTo>
                <a:lnTo>
                  <a:pt x="9475" y="56000"/>
                </a:lnTo>
                <a:lnTo>
                  <a:pt x="50485" y="26019"/>
                </a:lnTo>
                <a:lnTo>
                  <a:pt x="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9325" y="5810250"/>
            <a:ext cx="1133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redirect</a:t>
            </a:r>
            <a:r>
              <a:rPr sz="1200" spc="-6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stdout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83408" y="635000"/>
            <a:ext cx="34982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Redirecting Standard</a:t>
            </a:r>
            <a:r>
              <a:rPr spc="-20" dirty="0"/>
              <a:t> </a:t>
            </a:r>
            <a:r>
              <a:rPr spc="-5" dirty="0"/>
              <a:t>Output</a:t>
            </a:r>
          </a:p>
        </p:txBody>
      </p:sp>
      <p:sp>
        <p:nvSpPr>
          <p:cNvPr id="9" name="object 9"/>
          <p:cNvSpPr/>
          <p:nvPr/>
        </p:nvSpPr>
        <p:spPr>
          <a:xfrm>
            <a:off x="2438400" y="2590800"/>
            <a:ext cx="502919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14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1417" y="1434782"/>
            <a:ext cx="41998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3399"/>
                </a:solidFill>
              </a:rPr>
              <a:t>Redirection and</a:t>
            </a:r>
            <a:r>
              <a:rPr sz="3200" spc="-50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Piping</a:t>
            </a:r>
            <a:endParaRPr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174" y="1395624"/>
            <a:ext cx="738441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305879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Redirecting</a:t>
            </a:r>
            <a:r>
              <a:rPr sz="1800" spc="1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1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input.	</a:t>
            </a:r>
            <a:r>
              <a:rPr sz="1800" spc="-5" dirty="0">
                <a:latin typeface="Comic Sans MS"/>
                <a:cs typeface="Comic Sans MS"/>
              </a:rPr>
              <a:t>Use OS directive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read</a:t>
            </a:r>
            <a:r>
              <a:rPr sz="1800" spc="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standard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input  </a:t>
            </a:r>
            <a:r>
              <a:rPr sz="1800" dirty="0">
                <a:latin typeface="Comic Sans MS"/>
                <a:cs typeface="Comic Sans MS"/>
              </a:rPr>
              <a:t>from a </a:t>
            </a:r>
            <a:r>
              <a:rPr sz="1800" spc="-5" dirty="0">
                <a:latin typeface="Comic Sans MS"/>
                <a:cs typeface="Comic Sans MS"/>
              </a:rPr>
              <a:t>file (instead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terminal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window).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65450" y="4460874"/>
            <a:ext cx="3848100" cy="2238375"/>
          </a:xfrm>
          <a:custGeom>
            <a:avLst/>
            <a:gdLst/>
            <a:ahLst/>
            <a:cxnLst/>
            <a:rect l="l" t="t" r="r" b="b"/>
            <a:pathLst>
              <a:path w="3848100" h="2238375">
                <a:moveTo>
                  <a:pt x="0" y="2238375"/>
                </a:moveTo>
                <a:lnTo>
                  <a:pt x="3848098" y="2238375"/>
                </a:lnTo>
                <a:lnTo>
                  <a:pt x="3848098" y="0"/>
                </a:lnTo>
                <a:lnTo>
                  <a:pt x="0" y="0"/>
                </a:lnTo>
                <a:lnTo>
                  <a:pt x="0" y="22383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65449" y="4460874"/>
            <a:ext cx="3848100" cy="2238375"/>
          </a:xfrm>
          <a:custGeom>
            <a:avLst/>
            <a:gdLst/>
            <a:ahLst/>
            <a:cxnLst/>
            <a:rect l="l" t="t" r="r" b="b"/>
            <a:pathLst>
              <a:path w="3848100" h="2238375">
                <a:moveTo>
                  <a:pt x="0" y="0"/>
                </a:moveTo>
                <a:lnTo>
                  <a:pt x="3848099" y="0"/>
                </a:lnTo>
                <a:lnTo>
                  <a:pt x="3848099" y="2238374"/>
                </a:lnTo>
                <a:lnTo>
                  <a:pt x="0" y="223837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48329" y="4585334"/>
            <a:ext cx="2329815" cy="100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910"/>
              </a:lnSpc>
              <a:spcBef>
                <a:spcPts val="100"/>
              </a:spcBef>
            </a:pPr>
            <a:r>
              <a:rPr sz="1600" dirty="0">
                <a:latin typeface="Courier New"/>
                <a:cs typeface="Courier New"/>
              </a:rPr>
              <a:t>% </a:t>
            </a:r>
            <a:r>
              <a:rPr sz="1600" b="1" spc="-5" dirty="0">
                <a:latin typeface="Courier New"/>
                <a:cs typeface="Courier New"/>
              </a:rPr>
              <a:t>more </a:t>
            </a:r>
            <a:r>
              <a:rPr sz="1600" b="1" dirty="0">
                <a:latin typeface="Courier New"/>
                <a:cs typeface="Courier New"/>
              </a:rPr>
              <a:t>&lt;</a:t>
            </a:r>
            <a:r>
              <a:rPr sz="1600" b="1" spc="-100" dirty="0"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data.txt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900"/>
              </a:lnSpc>
            </a:pPr>
            <a:r>
              <a:rPr sz="1600" spc="-5" dirty="0">
                <a:latin typeface="Courier New"/>
                <a:cs typeface="Courier New"/>
              </a:rPr>
              <a:t>0.5475375782884312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910"/>
              </a:lnSpc>
            </a:pPr>
            <a:r>
              <a:rPr sz="1600" spc="-5" dirty="0">
                <a:latin typeface="Courier New"/>
                <a:cs typeface="Courier New"/>
              </a:rPr>
              <a:t>0.4971087292684019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r>
              <a:rPr sz="1600" spc="-5" dirty="0">
                <a:latin typeface="Courier New"/>
                <a:cs typeface="Courier New"/>
              </a:rPr>
              <a:t>0.23123808041753813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8329" y="5563234"/>
            <a:ext cx="1352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ourier New"/>
                <a:cs typeface="Courier New"/>
              </a:rPr>
              <a:t>…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48329" y="6066154"/>
            <a:ext cx="3061335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830"/>
              </a:lnSpc>
              <a:spcBef>
                <a:spcPts val="10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Average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&lt;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data.txt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830"/>
              </a:lnSpc>
            </a:pPr>
            <a:r>
              <a:rPr sz="1600" spc="-5" dirty="0">
                <a:latin typeface="Courier New"/>
                <a:cs typeface="Courier New"/>
              </a:rPr>
              <a:t>0.4947655567740991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02113" y="5834062"/>
            <a:ext cx="243204" cy="177165"/>
          </a:xfrm>
          <a:custGeom>
            <a:avLst/>
            <a:gdLst/>
            <a:ahLst/>
            <a:cxnLst/>
            <a:rect l="l" t="t" r="r" b="b"/>
            <a:pathLst>
              <a:path w="243204" h="177164">
                <a:moveTo>
                  <a:pt x="242998" y="0"/>
                </a:moveTo>
                <a:lnTo>
                  <a:pt x="0" y="177125"/>
                </a:lnTo>
              </a:path>
            </a:pathLst>
          </a:custGeom>
          <a:ln w="952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81587" y="5975700"/>
            <a:ext cx="56515" cy="50800"/>
          </a:xfrm>
          <a:custGeom>
            <a:avLst/>
            <a:gdLst/>
            <a:ahLst/>
            <a:cxnLst/>
            <a:rect l="l" t="t" r="r" b="b"/>
            <a:pathLst>
              <a:path w="56514" h="50800">
                <a:moveTo>
                  <a:pt x="26090" y="0"/>
                </a:moveTo>
                <a:lnTo>
                  <a:pt x="0" y="50449"/>
                </a:lnTo>
                <a:lnTo>
                  <a:pt x="56013" y="41052"/>
                </a:lnTo>
                <a:lnTo>
                  <a:pt x="2609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11787" y="5656262"/>
            <a:ext cx="1012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redirect</a:t>
            </a:r>
            <a:r>
              <a:rPr sz="1200" spc="-6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stdin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374814" y="635000"/>
            <a:ext cx="33153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Redirecting Standard</a:t>
            </a:r>
            <a:r>
              <a:rPr spc="-20" dirty="0"/>
              <a:t> </a:t>
            </a:r>
            <a:r>
              <a:rPr spc="-5" dirty="0"/>
              <a:t>Input</a:t>
            </a:r>
          </a:p>
        </p:txBody>
      </p:sp>
      <p:sp>
        <p:nvSpPr>
          <p:cNvPr id="12" name="object 12"/>
          <p:cNvSpPr/>
          <p:nvPr/>
        </p:nvSpPr>
        <p:spPr>
          <a:xfrm>
            <a:off x="2514600" y="2557303"/>
            <a:ext cx="4724398" cy="1481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16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516" y="635000"/>
            <a:ext cx="24784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Connecting</a:t>
            </a:r>
            <a:r>
              <a:rPr spc="-65" dirty="0"/>
              <a:t> </a:t>
            </a:r>
            <a:r>
              <a:rPr spc="-5" dirty="0"/>
              <a:t>Programs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692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ipi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g.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18382" y="1451504"/>
            <a:ext cx="6676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mic Sans MS"/>
                <a:cs typeface="Comic Sans MS"/>
              </a:rPr>
              <a:t>Use OS directive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make the standard output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one</a:t>
            </a:r>
            <a:r>
              <a:rPr sz="1800" spc="7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program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174" y="1781704"/>
            <a:ext cx="4142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become </a:t>
            </a:r>
            <a:r>
              <a:rPr sz="1800" spc="-5" dirty="0">
                <a:latin typeface="Comic Sans MS"/>
                <a:cs typeface="Comic Sans MS"/>
              </a:rPr>
              <a:t>the standard input </a:t>
            </a:r>
            <a:r>
              <a:rPr sz="1800" dirty="0">
                <a:latin typeface="Comic Sans MS"/>
                <a:cs typeface="Comic Sans MS"/>
              </a:rPr>
              <a:t>of</a:t>
            </a:r>
            <a:r>
              <a:rPr sz="1800" spc="-2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another.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63775" y="5495925"/>
            <a:ext cx="5270500" cy="1475105"/>
          </a:xfrm>
          <a:custGeom>
            <a:avLst/>
            <a:gdLst/>
            <a:ahLst/>
            <a:cxnLst/>
            <a:rect l="l" t="t" r="r" b="b"/>
            <a:pathLst>
              <a:path w="5270500" h="1475104">
                <a:moveTo>
                  <a:pt x="0" y="1474787"/>
                </a:moveTo>
                <a:lnTo>
                  <a:pt x="5270498" y="1474787"/>
                </a:lnTo>
                <a:lnTo>
                  <a:pt x="5270498" y="0"/>
                </a:lnTo>
                <a:lnTo>
                  <a:pt x="0" y="0"/>
                </a:lnTo>
                <a:lnTo>
                  <a:pt x="0" y="1474787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63774" y="5495924"/>
            <a:ext cx="5270500" cy="1475105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RandomSeq 1000000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|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600" b="1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Average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latin typeface="Courier New"/>
                <a:cs typeface="Courier New"/>
              </a:rPr>
              <a:t>0.4997970473016028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L="86995">
              <a:lnSpc>
                <a:spcPts val="1910"/>
              </a:lnSpc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RandomSeq 1000000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|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600" b="1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Average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ts val="1910"/>
              </a:lnSpc>
            </a:pPr>
            <a:r>
              <a:rPr sz="1600" spc="-5" dirty="0">
                <a:latin typeface="Courier New"/>
                <a:cs typeface="Courier New"/>
              </a:rPr>
              <a:t>0.5002071875644842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28800" y="2514600"/>
            <a:ext cx="6251573" cy="2155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9199" y="5181599"/>
            <a:ext cx="438150" cy="365125"/>
          </a:xfrm>
          <a:custGeom>
            <a:avLst/>
            <a:gdLst/>
            <a:ahLst/>
            <a:cxnLst/>
            <a:rect l="l" t="t" r="r" b="b"/>
            <a:pathLst>
              <a:path w="438150" h="365125">
                <a:moveTo>
                  <a:pt x="0" y="0"/>
                </a:moveTo>
                <a:lnTo>
                  <a:pt x="437687" y="364739"/>
                </a:lnTo>
              </a:path>
            </a:pathLst>
          </a:custGeom>
          <a:ln w="952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1114" y="5510565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70">
                <a:moveTo>
                  <a:pt x="32520" y="0"/>
                </a:moveTo>
                <a:lnTo>
                  <a:pt x="0" y="39025"/>
                </a:lnTo>
                <a:lnTo>
                  <a:pt x="55285" y="52034"/>
                </a:lnTo>
                <a:lnTo>
                  <a:pt x="3252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66805" y="4875767"/>
            <a:ext cx="1898650" cy="386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dirty="0">
                <a:solidFill>
                  <a:srgbClr val="FF0000"/>
                </a:solidFill>
                <a:latin typeface="Comic Sans MS"/>
                <a:cs typeface="Comic Sans MS"/>
              </a:rPr>
              <a:t>pipe </a:t>
            </a: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stdout of</a:t>
            </a:r>
            <a:r>
              <a:rPr sz="1200" spc="-7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ourier New"/>
                <a:cs typeface="Courier New"/>
              </a:rPr>
              <a:t>RandomSeq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ts val="1420"/>
              </a:lnSpc>
            </a:pPr>
            <a:r>
              <a:rPr sz="1200" spc="-5" dirty="0">
                <a:solidFill>
                  <a:srgbClr val="FF0000"/>
                </a:solidFill>
                <a:latin typeface="Comic Sans MS"/>
                <a:cs typeface="Comic Sans MS"/>
              </a:rPr>
              <a:t>to stdin of</a:t>
            </a:r>
            <a:r>
              <a:rPr sz="1200" spc="-7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ourier New"/>
                <a:cs typeface="Courier New"/>
              </a:rPr>
              <a:t>Average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17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3211" y="1434782"/>
            <a:ext cx="343725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3399"/>
                </a:solidFill>
              </a:rPr>
              <a:t>Standard</a:t>
            </a:r>
            <a:r>
              <a:rPr sz="3200" spc="-70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Drawing</a:t>
            </a:r>
            <a:endParaRPr sz="3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3135" y="635000"/>
            <a:ext cx="21577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Standard</a:t>
            </a:r>
            <a:r>
              <a:rPr spc="-70" dirty="0"/>
              <a:t> </a:t>
            </a:r>
            <a:r>
              <a:rPr spc="-5" dirty="0"/>
              <a:t>Drawing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1971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-5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drawing.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8800" y="1451504"/>
            <a:ext cx="5303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StdDraw </a:t>
            </a:r>
            <a:r>
              <a:rPr sz="1800" dirty="0">
                <a:latin typeface="Comic Sans MS"/>
                <a:cs typeface="Comic Sans MS"/>
              </a:rPr>
              <a:t>is </a:t>
            </a:r>
            <a:r>
              <a:rPr sz="1800" spc="-5" dirty="0">
                <a:latin typeface="Comic Sans MS"/>
                <a:cs typeface="Comic Sans MS"/>
              </a:rPr>
              <a:t>library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producing graphical</a:t>
            </a:r>
            <a:r>
              <a:rPr sz="1800" spc="-26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output.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24798" y="4495800"/>
            <a:ext cx="1117600" cy="138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87640" y="3843020"/>
            <a:ext cx="1470025" cy="5765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14300" marR="115570" algn="ctr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library</a:t>
            </a:r>
            <a:r>
              <a:rPr sz="1200" spc="-8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CC0000"/>
                </a:solidFill>
                <a:latin typeface="Comic Sans MS"/>
                <a:cs typeface="Comic Sans MS"/>
              </a:rPr>
              <a:t>developed  for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this</a:t>
            </a:r>
            <a:r>
              <a:rPr sz="1200" spc="-7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course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(also broadly</a:t>
            </a:r>
            <a:r>
              <a:rPr sz="1200" spc="-5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useful)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1919486"/>
            <a:ext cx="6476998" cy="52457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88473" y="7116871"/>
            <a:ext cx="1333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19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2613" y="635000"/>
            <a:ext cx="181863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Standard</a:t>
            </a:r>
            <a:r>
              <a:rPr spc="-85" dirty="0"/>
              <a:t> </a:t>
            </a:r>
            <a:r>
              <a:rPr spc="-5" dirty="0"/>
              <a:t>Draw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68630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904875" algn="l"/>
                <a:tab pos="2094864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Standard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drawing.	</a:t>
            </a:r>
            <a:r>
              <a:rPr sz="1800" dirty="0">
                <a:latin typeface="Comic Sans MS"/>
                <a:cs typeface="Comic Sans MS"/>
              </a:rPr>
              <a:t>We </a:t>
            </a:r>
            <a:r>
              <a:rPr sz="1800" spc="-5" dirty="0">
                <a:latin typeface="Comic Sans MS"/>
                <a:cs typeface="Comic Sans MS"/>
              </a:rPr>
              <a:t>provide library </a:t>
            </a:r>
            <a:r>
              <a:rPr sz="1600" b="1" dirty="0">
                <a:latin typeface="Courier New"/>
                <a:cs typeface="Courier New"/>
              </a:rPr>
              <a:t>StdDraw </a:t>
            </a:r>
            <a:r>
              <a:rPr sz="1800" dirty="0">
                <a:latin typeface="Comic Sans MS"/>
                <a:cs typeface="Comic Sans MS"/>
              </a:rPr>
              <a:t>to</a:t>
            </a:r>
            <a:r>
              <a:rPr sz="1800" spc="-28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plot graphics.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use.	</a:t>
            </a:r>
            <a:r>
              <a:rPr sz="1800" spc="-5" dirty="0">
                <a:latin typeface="Comic Sans MS"/>
                <a:cs typeface="Comic Sans MS"/>
              </a:rPr>
              <a:t>Download </a:t>
            </a:r>
            <a:r>
              <a:rPr sz="1600" b="1" dirty="0">
                <a:latin typeface="Courier New"/>
                <a:cs typeface="Courier New"/>
              </a:rPr>
              <a:t>StdDraw.java </a:t>
            </a:r>
            <a:r>
              <a:rPr sz="1800" spc="-5" dirty="0">
                <a:latin typeface="Comic Sans MS"/>
                <a:cs typeface="Comic Sans MS"/>
              </a:rPr>
              <a:t>and put </a:t>
            </a:r>
            <a:r>
              <a:rPr sz="1800" dirty="0">
                <a:latin typeface="Comic Sans MS"/>
                <a:cs typeface="Comic Sans MS"/>
              </a:rPr>
              <a:t>in </a:t>
            </a:r>
            <a:r>
              <a:rPr sz="1800" spc="-5" dirty="0">
                <a:latin typeface="Comic Sans MS"/>
                <a:cs typeface="Comic Sans MS"/>
              </a:rPr>
              <a:t>working</a:t>
            </a:r>
            <a:r>
              <a:rPr sz="1800" spc="-26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directory.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51537" y="5549899"/>
            <a:ext cx="1100455" cy="1056005"/>
          </a:xfrm>
          <a:custGeom>
            <a:avLst/>
            <a:gdLst/>
            <a:ahLst/>
            <a:cxnLst/>
            <a:rect l="l" t="t" r="r" b="b"/>
            <a:pathLst>
              <a:path w="1100454" h="1056004">
                <a:moveTo>
                  <a:pt x="0" y="1055687"/>
                </a:moveTo>
                <a:lnTo>
                  <a:pt x="550068" y="0"/>
                </a:lnTo>
                <a:lnTo>
                  <a:pt x="1100135" y="1055687"/>
                </a:lnTo>
                <a:lnTo>
                  <a:pt x="0" y="1055687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9587" y="6689725"/>
            <a:ext cx="410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(0,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0)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10398" y="6699250"/>
            <a:ext cx="386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(1,</a:t>
            </a:r>
            <a:r>
              <a:rPr sz="1200" spc="-9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0)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4425" y="5254625"/>
            <a:ext cx="11207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 smtClean="0">
                <a:solidFill>
                  <a:srgbClr val="4D4D4D"/>
                </a:solidFill>
                <a:latin typeface="Comic Sans MS"/>
                <a:cs typeface="Comic Sans MS"/>
              </a:rPr>
              <a:t>(</a:t>
            </a:r>
            <a:r>
              <a:rPr lang="en-US" sz="1200" spc="175" dirty="0" smtClean="0">
                <a:solidFill>
                  <a:srgbClr val="4D4D4D"/>
                </a:solidFill>
                <a:latin typeface="Comic Sans MS"/>
                <a:cs typeface="Comic Sans MS"/>
              </a:rPr>
              <a:t>½</a:t>
            </a:r>
            <a:r>
              <a:rPr sz="1200" spc="155" dirty="0" smtClean="0">
                <a:solidFill>
                  <a:srgbClr val="4D4D4D"/>
                </a:solidFill>
                <a:latin typeface="Comic Sans MS"/>
                <a:cs typeface="Comic Sans MS"/>
              </a:rPr>
              <a:t>,</a:t>
            </a:r>
            <a:r>
              <a:rPr sz="1200" spc="-70" dirty="0" smtClean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lang="en-US" sz="1200" spc="175" dirty="0" smtClean="0">
                <a:solidFill>
                  <a:srgbClr val="4D4D4D"/>
                </a:solidFill>
                <a:latin typeface="Comic Sans MS"/>
                <a:cs typeface="Comic Sans MS"/>
              </a:rPr>
              <a:t>½ </a:t>
            </a:r>
            <a:r>
              <a:rPr sz="1200" spc="175" dirty="0" smtClean="0">
                <a:solidFill>
                  <a:srgbClr val="4D4D4D"/>
                </a:solidFill>
                <a:latin typeface="Comic Sans MS"/>
                <a:cs typeface="Comic Sans MS"/>
              </a:rPr>
              <a:t>3</a:t>
            </a:r>
            <a:r>
              <a:rPr lang="en-US" sz="1200" spc="175" dirty="0" smtClean="0">
                <a:solidFill>
                  <a:srgbClr val="4D4D4D"/>
                </a:solidFill>
                <a:latin typeface="Comic Sans MS"/>
                <a:cs typeface="Comic Sans MS"/>
              </a:rPr>
              <a:t>^(½)</a:t>
            </a:r>
            <a:r>
              <a:rPr sz="1200" spc="175" dirty="0" smtClean="0">
                <a:solidFill>
                  <a:srgbClr val="4D4D4D"/>
                </a:solidFill>
                <a:latin typeface="Comic Sans MS"/>
                <a:cs typeface="Comic Sans MS"/>
              </a:rPr>
              <a:t>)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96050" y="6181725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4">
                <a:moveTo>
                  <a:pt x="20946" y="0"/>
                </a:moveTo>
                <a:lnTo>
                  <a:pt x="6041" y="0"/>
                </a:lnTo>
                <a:lnTo>
                  <a:pt x="0" y="6041"/>
                </a:lnTo>
                <a:lnTo>
                  <a:pt x="0" y="20946"/>
                </a:lnTo>
                <a:lnTo>
                  <a:pt x="6041" y="26987"/>
                </a:lnTo>
                <a:lnTo>
                  <a:pt x="20946" y="26987"/>
                </a:lnTo>
                <a:lnTo>
                  <a:pt x="26987" y="20946"/>
                </a:lnTo>
                <a:lnTo>
                  <a:pt x="26987" y="6041"/>
                </a:lnTo>
                <a:lnTo>
                  <a:pt x="209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96049" y="6181724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4">
                <a:moveTo>
                  <a:pt x="0" y="13493"/>
                </a:moveTo>
                <a:lnTo>
                  <a:pt x="0" y="6040"/>
                </a:lnTo>
                <a:lnTo>
                  <a:pt x="6041" y="0"/>
                </a:lnTo>
                <a:lnTo>
                  <a:pt x="13493" y="0"/>
                </a:lnTo>
                <a:lnTo>
                  <a:pt x="20945" y="0"/>
                </a:lnTo>
                <a:lnTo>
                  <a:pt x="26987" y="6040"/>
                </a:lnTo>
                <a:lnTo>
                  <a:pt x="26987" y="13493"/>
                </a:lnTo>
                <a:lnTo>
                  <a:pt x="26987" y="20946"/>
                </a:lnTo>
                <a:lnTo>
                  <a:pt x="20945" y="26987"/>
                </a:lnTo>
                <a:lnTo>
                  <a:pt x="6041" y="26987"/>
                </a:lnTo>
                <a:lnTo>
                  <a:pt x="0" y="20946"/>
                </a:lnTo>
                <a:lnTo>
                  <a:pt x="0" y="13493"/>
                </a:lnTo>
                <a:close/>
              </a:path>
            </a:pathLst>
          </a:custGeom>
          <a:ln w="15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74862" y="2484437"/>
            <a:ext cx="5778500" cy="238442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91440" rIns="0" bIns="0" rtlCol="0">
            <a:spAutoFit/>
          </a:bodyPr>
          <a:lstStyle/>
          <a:p>
            <a:pPr marL="182880">
              <a:lnSpc>
                <a:spcPts val="1910"/>
              </a:lnSpc>
              <a:spcBef>
                <a:spcPts val="72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Triangle</a:t>
            </a:r>
            <a:r>
              <a:rPr sz="1600" b="1" spc="-85" dirty="0">
                <a:solidFill>
                  <a:srgbClr val="000008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914400" marR="344170" indent="-366395">
              <a:lnSpc>
                <a:spcPts val="1900"/>
              </a:lnSpc>
              <a:spcBef>
                <a:spcPts val="7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  </a:t>
            </a: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sqrt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3.0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/</a:t>
            </a:r>
            <a:r>
              <a:rPr sz="1600" b="1" spc="-3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2.0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  <a:spcBef>
                <a:spcPts val="20"/>
              </a:spcBef>
            </a:pP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line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1.0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900"/>
              </a:lnSpc>
              <a:tabLst>
                <a:tab pos="4572635" algn="l"/>
              </a:tabLst>
            </a:pP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line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1.0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2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2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0.5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	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914400" marR="831850">
              <a:lnSpc>
                <a:spcPts val="1900"/>
              </a:lnSpc>
              <a:spcBef>
                <a:spcPts val="70"/>
              </a:spcBef>
              <a:tabLst>
                <a:tab pos="3352800" algn="l"/>
              </a:tabLst>
            </a:pP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line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0.5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	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-4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-4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point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0.5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/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3.0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548640">
              <a:lnSpc>
                <a:spcPts val="1839"/>
              </a:lnSpc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182880">
              <a:lnSpc>
                <a:spcPct val="100000"/>
              </a:lnSpc>
              <a:spcBef>
                <a:spcPts val="80"/>
              </a:spcBef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75773" y="7116871"/>
            <a:ext cx="14986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20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78149" y="5754687"/>
            <a:ext cx="2221230" cy="497205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6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Triangle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dirty="0"/>
              <a:t>Chaos</a:t>
            </a:r>
            <a:r>
              <a:rPr spc="-100" dirty="0"/>
              <a:t> </a:t>
            </a:r>
            <a:r>
              <a:rPr spc="-5" dirty="0"/>
              <a:t>Game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6629400" cy="16764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43383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Chaos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game.	</a:t>
            </a:r>
            <a:r>
              <a:rPr sz="1800" spc="-5" dirty="0">
                <a:latin typeface="Comic Sans MS"/>
                <a:cs typeface="Comic Sans MS"/>
              </a:rPr>
              <a:t>Play </a:t>
            </a:r>
            <a:r>
              <a:rPr sz="1800" dirty="0">
                <a:latin typeface="Comic Sans MS"/>
                <a:cs typeface="Comic Sans MS"/>
              </a:rPr>
              <a:t>on </a:t>
            </a:r>
            <a:r>
              <a:rPr sz="1800" spc="-5" dirty="0">
                <a:latin typeface="Comic Sans MS"/>
                <a:cs typeface="Comic Sans MS"/>
              </a:rPr>
              <a:t>equilateral triangle,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vertices R, </a:t>
            </a:r>
            <a:r>
              <a:rPr sz="1800" dirty="0">
                <a:latin typeface="Comic Sans MS"/>
                <a:cs typeface="Comic Sans MS"/>
              </a:rPr>
              <a:t>G,</a:t>
            </a:r>
            <a:r>
              <a:rPr sz="1800" spc="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B.</a:t>
            </a: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Start at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R.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Repeat the following </a:t>
            </a:r>
            <a:r>
              <a:rPr sz="1600" b="1" dirty="0">
                <a:latin typeface="Courier New"/>
                <a:cs typeface="Courier New"/>
              </a:rPr>
              <a:t>N</a:t>
            </a:r>
            <a:r>
              <a:rPr sz="1600" b="1" spc="-32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times:</a:t>
            </a:r>
            <a:endParaRPr sz="1800" dirty="0">
              <a:latin typeface="Comic Sans MS"/>
              <a:cs typeface="Comic Sans MS"/>
            </a:endParaRPr>
          </a:p>
          <a:p>
            <a:pPr marL="636270" lvl="1" indent="-166370">
              <a:lnSpc>
                <a:spcPct val="100000"/>
              </a:lnSpc>
              <a:spcBef>
                <a:spcPts val="439"/>
              </a:spcBef>
              <a:buSzPct val="77777"/>
              <a:buChar char="–"/>
              <a:tabLst>
                <a:tab pos="636905" algn="l"/>
              </a:tabLst>
            </a:pPr>
            <a:r>
              <a:rPr sz="1800" dirty="0">
                <a:latin typeface="Comic Sans MS"/>
                <a:cs typeface="Comic Sans MS"/>
              </a:rPr>
              <a:t>pick a </a:t>
            </a:r>
            <a:r>
              <a:rPr sz="1800" spc="-5" dirty="0">
                <a:latin typeface="Comic Sans MS"/>
                <a:cs typeface="Comic Sans MS"/>
              </a:rPr>
              <a:t>random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vertex</a:t>
            </a:r>
            <a:endParaRPr sz="1800" dirty="0">
              <a:latin typeface="Comic Sans MS"/>
              <a:cs typeface="Comic Sans MS"/>
            </a:endParaRPr>
          </a:p>
          <a:p>
            <a:pPr marL="636270" lvl="1" indent="-166370">
              <a:lnSpc>
                <a:spcPct val="100000"/>
              </a:lnSpc>
              <a:spcBef>
                <a:spcPts val="440"/>
              </a:spcBef>
              <a:buSzPct val="77777"/>
              <a:buChar char="–"/>
              <a:tabLst>
                <a:tab pos="636905" algn="l"/>
              </a:tabLst>
            </a:pPr>
            <a:r>
              <a:rPr sz="1800" spc="-5" dirty="0">
                <a:latin typeface="Comic Sans MS"/>
                <a:cs typeface="Comic Sans MS"/>
              </a:rPr>
              <a:t>move halfway </a:t>
            </a:r>
            <a:r>
              <a:rPr sz="1800" dirty="0">
                <a:latin typeface="Comic Sans MS"/>
                <a:cs typeface="Comic Sans MS"/>
              </a:rPr>
              <a:t>between </a:t>
            </a:r>
            <a:r>
              <a:rPr sz="1800" spc="-5" dirty="0">
                <a:latin typeface="Comic Sans MS"/>
                <a:cs typeface="Comic Sans MS"/>
              </a:rPr>
              <a:t>current point and</a:t>
            </a:r>
            <a:r>
              <a:rPr sz="1800" spc="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vertex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3375" y="3102504"/>
            <a:ext cx="3432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Comic Sans MS"/>
                <a:cs typeface="Comic Sans MS"/>
              </a:rPr>
              <a:t>– </a:t>
            </a:r>
            <a:r>
              <a:rPr sz="1800" spc="-5" dirty="0">
                <a:latin typeface="Comic Sans MS"/>
                <a:cs typeface="Comic Sans MS"/>
              </a:rPr>
              <a:t>draw </a:t>
            </a:r>
            <a:r>
              <a:rPr sz="1800" dirty="0">
                <a:latin typeface="Comic Sans MS"/>
                <a:cs typeface="Comic Sans MS"/>
              </a:rPr>
              <a:t>a </a:t>
            </a:r>
            <a:r>
              <a:rPr sz="1800" spc="-5" dirty="0">
                <a:latin typeface="Comic Sans MS"/>
                <a:cs typeface="Comic Sans MS"/>
              </a:rPr>
              <a:t>point in color of</a:t>
            </a:r>
            <a:r>
              <a:rPr sz="1800" spc="3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vertex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5737" y="3548062"/>
            <a:ext cx="3581400" cy="3097530"/>
          </a:xfrm>
          <a:custGeom>
            <a:avLst/>
            <a:gdLst/>
            <a:ahLst/>
            <a:cxnLst/>
            <a:rect l="l" t="t" r="r" b="b"/>
            <a:pathLst>
              <a:path w="3581400" h="3097529">
                <a:moveTo>
                  <a:pt x="1790700" y="0"/>
                </a:moveTo>
                <a:lnTo>
                  <a:pt x="0" y="3097211"/>
                </a:lnTo>
                <a:lnTo>
                  <a:pt x="3581400" y="3097211"/>
                </a:lnTo>
                <a:lnTo>
                  <a:pt x="179070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65737" y="3548062"/>
            <a:ext cx="3581400" cy="3097530"/>
          </a:xfrm>
          <a:custGeom>
            <a:avLst/>
            <a:gdLst/>
            <a:ahLst/>
            <a:cxnLst/>
            <a:rect l="l" t="t" r="r" b="b"/>
            <a:pathLst>
              <a:path w="3581400" h="3097529">
                <a:moveTo>
                  <a:pt x="0" y="3097211"/>
                </a:moveTo>
                <a:lnTo>
                  <a:pt x="1790699" y="0"/>
                </a:lnTo>
                <a:lnTo>
                  <a:pt x="3581399" y="3097211"/>
                </a:lnTo>
                <a:lnTo>
                  <a:pt x="0" y="309721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51036" y="6754812"/>
            <a:ext cx="7385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6600"/>
                </a:solidFill>
                <a:latin typeface="Comic Sans MS"/>
                <a:cs typeface="Comic Sans MS"/>
              </a:rPr>
              <a:t>G:  </a:t>
            </a:r>
            <a:r>
              <a:rPr sz="1400" spc="-5" dirty="0">
                <a:solidFill>
                  <a:srgbClr val="006600"/>
                </a:solidFill>
                <a:latin typeface="Comic Sans MS"/>
                <a:cs typeface="Comic Sans MS"/>
              </a:rPr>
              <a:t>(</a:t>
            </a:r>
            <a:r>
              <a:rPr sz="1600" spc="-5" dirty="0">
                <a:solidFill>
                  <a:srgbClr val="006600"/>
                </a:solidFill>
                <a:latin typeface="Comic Sans MS"/>
                <a:cs typeface="Comic Sans MS"/>
              </a:rPr>
              <a:t>1</a:t>
            </a:r>
            <a:r>
              <a:rPr sz="1400" spc="-5" dirty="0">
                <a:solidFill>
                  <a:srgbClr val="006600"/>
                </a:solidFill>
                <a:latin typeface="Comic Sans MS"/>
                <a:cs typeface="Comic Sans MS"/>
              </a:rPr>
              <a:t>,</a:t>
            </a:r>
            <a:r>
              <a:rPr sz="1400" spc="-90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6600"/>
                </a:solidFill>
                <a:latin typeface="Comic Sans MS"/>
                <a:cs typeface="Comic Sans MS"/>
              </a:rPr>
              <a:t>0)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01692" y="3157537"/>
            <a:ext cx="212803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Comic Sans MS"/>
                <a:cs typeface="Comic Sans MS"/>
              </a:rPr>
              <a:t>B:  </a:t>
            </a:r>
            <a:r>
              <a:rPr sz="1400" spc="215" dirty="0" smtClean="0">
                <a:solidFill>
                  <a:srgbClr val="003399"/>
                </a:solidFill>
                <a:latin typeface="Comic Sans MS"/>
                <a:cs typeface="Comic Sans MS"/>
              </a:rPr>
              <a:t>(</a:t>
            </a:r>
            <a:r>
              <a:rPr lang="en-US" sz="1600" spc="215" dirty="0" smtClean="0">
                <a:solidFill>
                  <a:srgbClr val="003399"/>
                </a:solidFill>
                <a:latin typeface="Comic Sans MS"/>
                <a:cs typeface="Comic Sans MS"/>
              </a:rPr>
              <a:t>1/2</a:t>
            </a:r>
            <a:r>
              <a:rPr sz="1400" spc="215" dirty="0" smtClean="0">
                <a:solidFill>
                  <a:srgbClr val="003399"/>
                </a:solidFill>
                <a:latin typeface="Comic Sans MS"/>
                <a:cs typeface="Comic Sans MS"/>
              </a:rPr>
              <a:t>,</a:t>
            </a:r>
            <a:r>
              <a:rPr sz="1400" spc="-155" dirty="0" smtClean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lang="en-US" sz="1600" spc="235" dirty="0" smtClean="0">
                <a:solidFill>
                  <a:srgbClr val="003399"/>
                </a:solidFill>
                <a:latin typeface="Comic Sans MS"/>
                <a:cs typeface="Comic Sans MS"/>
              </a:rPr>
              <a:t>1/2</a:t>
            </a:r>
            <a:r>
              <a:rPr lang="en-US" sz="1400" dirty="0"/>
              <a:t> </a:t>
            </a:r>
            <a:r>
              <a:rPr lang="en-US" sz="2400" dirty="0"/>
              <a:t>√ </a:t>
            </a:r>
            <a:r>
              <a:rPr sz="1400" spc="235" dirty="0" smtClean="0">
                <a:solidFill>
                  <a:srgbClr val="003399"/>
                </a:solidFill>
                <a:latin typeface="Comic Sans MS"/>
                <a:cs typeface="Comic Sans MS"/>
              </a:rPr>
              <a:t>3</a:t>
            </a:r>
            <a:r>
              <a:rPr sz="1400" spc="235" dirty="0">
                <a:solidFill>
                  <a:srgbClr val="003399"/>
                </a:solidFill>
                <a:latin typeface="Comic Sans MS"/>
                <a:cs typeface="Comic Sans MS"/>
              </a:rPr>
              <a:t>)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89537" y="651986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89537" y="651986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83150" y="6439671"/>
            <a:ext cx="746125" cy="6178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R="82550" algn="ctr">
              <a:lnSpc>
                <a:spcPct val="100000"/>
              </a:lnSpc>
              <a:spcBef>
                <a:spcPts val="81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0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z="1400" spc="-5" dirty="0">
                <a:solidFill>
                  <a:srgbClr val="A50021"/>
                </a:solidFill>
                <a:latin typeface="Comic Sans MS"/>
                <a:cs typeface="Comic Sans MS"/>
              </a:rPr>
              <a:t>R:  </a:t>
            </a:r>
            <a:r>
              <a:rPr sz="1400" dirty="0">
                <a:solidFill>
                  <a:srgbClr val="A50021"/>
                </a:solidFill>
                <a:latin typeface="Comic Sans MS"/>
                <a:cs typeface="Comic Sans MS"/>
              </a:rPr>
              <a:t>(0,</a:t>
            </a:r>
            <a:r>
              <a:rPr sz="1400" spc="-95" dirty="0">
                <a:solidFill>
                  <a:srgbClr val="A50021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A50021"/>
                </a:solidFill>
                <a:latin typeface="Comic Sans MS"/>
                <a:cs typeface="Comic Sans MS"/>
              </a:rPr>
              <a:t>0)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57900" y="4978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0048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57899" y="497839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32652" y="4988559"/>
            <a:ext cx="94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1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84937" y="42354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0048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84937" y="423544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546989" y="4245609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2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54923" y="544353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00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54924" y="544353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03987" y="595471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03987" y="595471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566039" y="5964872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4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45287" y="463391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0048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45287" y="463391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807339" y="4644072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5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42237" y="559593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69809" y="8982"/>
                </a:lnTo>
                <a:lnTo>
                  <a:pt x="33477" y="33477"/>
                </a:lnTo>
                <a:lnTo>
                  <a:pt x="8982" y="69809"/>
                </a:lnTo>
                <a:lnTo>
                  <a:pt x="0" y="114300"/>
                </a:lnTo>
                <a:lnTo>
                  <a:pt x="8982" y="158790"/>
                </a:lnTo>
                <a:lnTo>
                  <a:pt x="33477" y="195122"/>
                </a:lnTo>
                <a:lnTo>
                  <a:pt x="69809" y="219617"/>
                </a:lnTo>
                <a:lnTo>
                  <a:pt x="114300" y="228600"/>
                </a:lnTo>
                <a:lnTo>
                  <a:pt x="158790" y="219617"/>
                </a:lnTo>
                <a:lnTo>
                  <a:pt x="195122" y="195122"/>
                </a:lnTo>
                <a:lnTo>
                  <a:pt x="219617" y="158790"/>
                </a:lnTo>
                <a:lnTo>
                  <a:pt x="228600" y="114300"/>
                </a:lnTo>
                <a:lnTo>
                  <a:pt x="219617" y="69809"/>
                </a:lnTo>
                <a:lnTo>
                  <a:pt x="195122" y="33477"/>
                </a:lnTo>
                <a:lnTo>
                  <a:pt x="158790" y="8982"/>
                </a:lnTo>
                <a:lnTo>
                  <a:pt x="114300" y="0"/>
                </a:lnTo>
                <a:close/>
              </a:path>
            </a:pathLst>
          </a:custGeom>
          <a:solidFill>
            <a:srgbClr val="00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42237" y="559593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299"/>
                </a:moveTo>
                <a:lnTo>
                  <a:pt x="8982" y="69809"/>
                </a:lnTo>
                <a:lnTo>
                  <a:pt x="33477" y="33477"/>
                </a:lnTo>
                <a:lnTo>
                  <a:pt x="69809" y="8982"/>
                </a:lnTo>
                <a:lnTo>
                  <a:pt x="114299" y="0"/>
                </a:lnTo>
                <a:lnTo>
                  <a:pt x="158790" y="8982"/>
                </a:lnTo>
                <a:lnTo>
                  <a:pt x="195122" y="33477"/>
                </a:lnTo>
                <a:lnTo>
                  <a:pt x="219617" y="69809"/>
                </a:lnTo>
                <a:lnTo>
                  <a:pt x="228599" y="114299"/>
                </a:lnTo>
                <a:lnTo>
                  <a:pt x="219617" y="158790"/>
                </a:lnTo>
                <a:lnTo>
                  <a:pt x="195122" y="195122"/>
                </a:lnTo>
                <a:lnTo>
                  <a:pt x="158790" y="219617"/>
                </a:lnTo>
                <a:lnTo>
                  <a:pt x="114299" y="228599"/>
                </a:lnTo>
                <a:lnTo>
                  <a:pt x="69809" y="219617"/>
                </a:lnTo>
                <a:lnTo>
                  <a:pt x="33477" y="195122"/>
                </a:lnTo>
                <a:lnTo>
                  <a:pt x="8982" y="158790"/>
                </a:lnTo>
                <a:lnTo>
                  <a:pt x="0" y="11429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716977" y="5453697"/>
            <a:ext cx="2057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2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3</a:t>
            </a:r>
            <a:endParaRPr sz="1200">
              <a:latin typeface="Comic Sans MS"/>
              <a:cs typeface="Comic Sans MS"/>
            </a:endParaRPr>
          </a:p>
          <a:p>
            <a:pPr marL="99695">
              <a:lnSpc>
                <a:spcPts val="1320"/>
              </a:lnSpc>
            </a:pPr>
            <a:r>
              <a:rPr sz="1200" dirty="0">
                <a:solidFill>
                  <a:srgbClr val="FFFFFF"/>
                </a:solidFill>
                <a:latin typeface="Comic Sans MS"/>
                <a:cs typeface="Comic Sans MS"/>
              </a:rPr>
              <a:t>6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24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46174" y="4093104"/>
            <a:ext cx="293179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spc="-5" dirty="0">
                <a:latin typeface="Comic Sans MS"/>
                <a:cs typeface="Comic Sans MS"/>
              </a:rPr>
              <a:t>What picture</a:t>
            </a:r>
            <a:r>
              <a:rPr sz="1800" spc="-2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emerges?</a:t>
            </a:r>
            <a:endParaRPr sz="1800">
              <a:latin typeface="Comic Sans MS"/>
              <a:cs typeface="Comic Sans MS"/>
            </a:endParaRPr>
          </a:p>
          <a:p>
            <a:pPr marL="480059">
              <a:lnSpc>
                <a:spcPct val="100000"/>
              </a:lnSpc>
              <a:spcBef>
                <a:spcPts val="1395"/>
              </a:spcBef>
            </a:pPr>
            <a:r>
              <a:rPr sz="1600" b="1" dirty="0">
                <a:latin typeface="Courier New"/>
                <a:cs typeface="Courier New"/>
              </a:rPr>
              <a:t>B B G R B G</a:t>
            </a:r>
            <a:r>
              <a:rPr sz="1600" b="1" spc="-130" dirty="0"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…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dirty="0"/>
              <a:t>Chaos</a:t>
            </a:r>
            <a:r>
              <a:rPr spc="-100" dirty="0"/>
              <a:t> </a:t>
            </a:r>
            <a:r>
              <a:rPr spc="-5" dirty="0"/>
              <a:t>Game</a:t>
            </a:r>
          </a:p>
        </p:txBody>
      </p:sp>
      <p:sp>
        <p:nvSpPr>
          <p:cNvPr id="3" name="object 3"/>
          <p:cNvSpPr/>
          <p:nvPr/>
        </p:nvSpPr>
        <p:spPr>
          <a:xfrm>
            <a:off x="1268412" y="1857375"/>
            <a:ext cx="6156325" cy="3851275"/>
          </a:xfrm>
          <a:custGeom>
            <a:avLst/>
            <a:gdLst/>
            <a:ahLst/>
            <a:cxnLst/>
            <a:rect l="l" t="t" r="r" b="b"/>
            <a:pathLst>
              <a:path w="6156325" h="3851275">
                <a:moveTo>
                  <a:pt x="0" y="3851275"/>
                </a:moveTo>
                <a:lnTo>
                  <a:pt x="6156325" y="3851275"/>
                </a:lnTo>
                <a:lnTo>
                  <a:pt x="6156325" y="0"/>
                </a:lnTo>
                <a:lnTo>
                  <a:pt x="0" y="0"/>
                </a:lnTo>
                <a:lnTo>
                  <a:pt x="0" y="38512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38592" y="1936114"/>
            <a:ext cx="5391150" cy="1247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Chaos</a:t>
            </a:r>
            <a:r>
              <a:rPr sz="1600" b="1" spc="-85" dirty="0">
                <a:solidFill>
                  <a:srgbClr val="000008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744220" marR="5080" indent="-366395">
              <a:lnSpc>
                <a:spcPts val="1900"/>
              </a:lnSpc>
              <a:spcBef>
                <a:spcPts val="7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  </a:t>
            </a: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</a:t>
            </a:r>
            <a:r>
              <a:rPr sz="1600" b="1" spc="1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]);</a:t>
            </a:r>
            <a:endParaRPr sz="1600" dirty="0">
              <a:latin typeface="Courier New"/>
              <a:cs typeface="Courier New"/>
            </a:endParaRPr>
          </a:p>
          <a:p>
            <a:pPr marL="744220">
              <a:lnSpc>
                <a:spcPts val="1910"/>
              </a:lnSpc>
              <a:spcBef>
                <a:spcPts val="2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double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cx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0.000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1.000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0.500</a:t>
            </a:r>
            <a:r>
              <a:rPr sz="1600" b="1" spc="5" dirty="0">
                <a:solidFill>
                  <a:srgbClr val="99319A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744220">
              <a:lnSpc>
                <a:spcPts val="1910"/>
              </a:lnSpc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double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cy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0.000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0.000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0.866</a:t>
            </a:r>
            <a:r>
              <a:rPr sz="1600" b="1" spc="5" dirty="0">
                <a:solidFill>
                  <a:srgbClr val="99319A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0231" y="3396615"/>
            <a:ext cx="4537710" cy="100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y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</a:t>
            </a:r>
            <a:r>
              <a:rPr sz="1600" b="1" spc="-7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for 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&lt;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++)</a:t>
            </a:r>
            <a:r>
              <a:rPr sz="1600" b="1" spc="-6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378460" marR="5080">
              <a:lnSpc>
                <a:spcPts val="1900"/>
              </a:lnSpc>
              <a:spcBef>
                <a:spcPts val="16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r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(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) 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random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()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* </a:t>
            </a:r>
            <a:r>
              <a:rPr sz="1600" b="1" spc="-5" dirty="0">
                <a:solidFill>
                  <a:srgbClr val="99319A"/>
                </a:solidFill>
                <a:latin typeface="Courier New"/>
                <a:cs typeface="Courier New"/>
              </a:rPr>
              <a:t>3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  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(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x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+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cx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r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])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/</a:t>
            </a:r>
            <a:r>
              <a:rPr sz="1600" b="1" spc="-8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2.0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6051" y="4374515"/>
            <a:ext cx="270827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y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= (</a:t>
            </a: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y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+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cy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r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]) 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/</a:t>
            </a:r>
            <a:r>
              <a:rPr sz="1600" b="1" spc="-80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19A"/>
                </a:solidFill>
                <a:latin typeface="Courier New"/>
                <a:cs typeface="Courier New"/>
              </a:rPr>
              <a:t>2.0</a:t>
            </a:r>
            <a:r>
              <a:rPr sz="1600" b="1" dirty="0">
                <a:solidFill>
                  <a:srgbClr val="9C1600"/>
                </a:solidFill>
                <a:latin typeface="Courier New"/>
                <a:cs typeface="Courier New"/>
              </a:rPr>
              <a:t>; 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point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x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,</a:t>
            </a:r>
            <a:r>
              <a:rPr sz="1600" b="1" spc="-25" dirty="0">
                <a:solidFill>
                  <a:srgbClr val="9C16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00008"/>
                </a:solidFill>
                <a:latin typeface="Courier New"/>
                <a:cs typeface="Courier New"/>
              </a:rPr>
              <a:t>y</a:t>
            </a:r>
            <a:r>
              <a:rPr sz="1600" b="1" spc="-5" dirty="0">
                <a:solidFill>
                  <a:srgbClr val="9C16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8592" y="4857115"/>
            <a:ext cx="879475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algn="ctr">
              <a:lnSpc>
                <a:spcPts val="1910"/>
              </a:lnSpc>
              <a:spcBef>
                <a:spcPts val="80"/>
              </a:spcBef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600" b="1" dirty="0">
                <a:solidFill>
                  <a:srgbClr val="000008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0284" y="2606674"/>
            <a:ext cx="1387475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lang="en-US" dirty="0"/>
              <a:t>√</a:t>
            </a:r>
            <a:r>
              <a:rPr lang="en-US" sz="1200" dirty="0"/>
              <a:t> </a:t>
            </a:r>
            <a:r>
              <a:rPr sz="1200" spc="250" dirty="0" smtClean="0">
                <a:solidFill>
                  <a:srgbClr val="4D4D4D"/>
                </a:solidFill>
                <a:latin typeface="Comic Sans MS"/>
                <a:cs typeface="Comic Sans MS"/>
              </a:rPr>
              <a:t>3</a:t>
            </a:r>
            <a:endParaRPr sz="1200" dirty="0" smtClean="0">
              <a:latin typeface="Comic Sans MS"/>
              <a:cs typeface="Comic Sans MS"/>
            </a:endParaRPr>
          </a:p>
          <a:p>
            <a:pPr marL="12700">
              <a:lnSpc>
                <a:spcPts val="1420"/>
              </a:lnSpc>
            </a:pPr>
            <a:r>
              <a:rPr sz="1200" spc="-5" dirty="0" smtClean="0">
                <a:solidFill>
                  <a:srgbClr val="4D4D4D"/>
                </a:solidFill>
                <a:latin typeface="Comic Sans MS"/>
                <a:cs typeface="Comic Sans MS"/>
              </a:rPr>
              <a:t>(avoid</a:t>
            </a:r>
            <a:r>
              <a:rPr sz="1200" spc="-100" dirty="0" smtClean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 smtClean="0">
                <a:solidFill>
                  <a:srgbClr val="4D4D4D"/>
                </a:solidFill>
                <a:latin typeface="Comic Sans MS"/>
                <a:cs typeface="Comic Sans MS"/>
              </a:rPr>
              <a:t>hardwired</a:t>
            </a:r>
            <a:endParaRPr sz="1200" dirty="0" smtClean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spc="-5" dirty="0" smtClean="0">
                <a:solidFill>
                  <a:srgbClr val="4D4D4D"/>
                </a:solidFill>
                <a:latin typeface="Comic Sans MS"/>
                <a:cs typeface="Comic Sans MS"/>
              </a:rPr>
              <a:t>constants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like</a:t>
            </a:r>
            <a:r>
              <a:rPr sz="1200" spc="-5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this)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35064" y="2706687"/>
            <a:ext cx="1125220" cy="264160"/>
          </a:xfrm>
          <a:custGeom>
            <a:avLst/>
            <a:gdLst/>
            <a:ahLst/>
            <a:cxnLst/>
            <a:rect l="l" t="t" r="r" b="b"/>
            <a:pathLst>
              <a:path w="1125220" h="264160">
                <a:moveTo>
                  <a:pt x="1124622" y="0"/>
                </a:moveTo>
                <a:lnTo>
                  <a:pt x="0" y="26406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0337" y="2940222"/>
            <a:ext cx="55880" cy="49530"/>
          </a:xfrm>
          <a:custGeom>
            <a:avLst/>
            <a:gdLst/>
            <a:ahLst/>
            <a:cxnLst/>
            <a:rect l="l" t="t" r="r" b="b"/>
            <a:pathLst>
              <a:path w="55879" h="49530">
                <a:moveTo>
                  <a:pt x="43648" y="0"/>
                </a:moveTo>
                <a:lnTo>
                  <a:pt x="0" y="36339"/>
                </a:lnTo>
                <a:lnTo>
                  <a:pt x="55261" y="49455"/>
                </a:lnTo>
                <a:lnTo>
                  <a:pt x="43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21861" y="4179937"/>
            <a:ext cx="150495" cy="211454"/>
          </a:xfrm>
          <a:custGeom>
            <a:avLst/>
            <a:gdLst/>
            <a:ahLst/>
            <a:cxnLst/>
            <a:rect l="l" t="t" r="r" b="b"/>
            <a:pathLst>
              <a:path w="150495" h="211454">
                <a:moveTo>
                  <a:pt x="150363" y="211086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07125" y="4159250"/>
            <a:ext cx="50165" cy="56515"/>
          </a:xfrm>
          <a:custGeom>
            <a:avLst/>
            <a:gdLst/>
            <a:ahLst/>
            <a:cxnLst/>
            <a:rect l="l" t="t" r="r" b="b"/>
            <a:pathLst>
              <a:path w="50164" h="56514">
                <a:moveTo>
                  <a:pt x="0" y="0"/>
                </a:moveTo>
                <a:lnTo>
                  <a:pt x="8785" y="56112"/>
                </a:lnTo>
                <a:lnTo>
                  <a:pt x="50161" y="266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62027" y="4463732"/>
            <a:ext cx="1191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between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0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and</a:t>
            </a:r>
            <a:r>
              <a:rPr sz="1200" spc="-10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2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dirty="0"/>
              <a:t>Chaos</a:t>
            </a:r>
            <a:r>
              <a:rPr spc="-100" dirty="0"/>
              <a:t> </a:t>
            </a:r>
            <a:r>
              <a:rPr spc="-5" dirty="0"/>
              <a:t>Game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665720" cy="685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208661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Easy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modification.	</a:t>
            </a:r>
            <a:r>
              <a:rPr sz="1800" spc="-5" dirty="0">
                <a:latin typeface="Comic Sans MS"/>
                <a:cs typeface="Comic Sans MS"/>
              </a:rPr>
              <a:t>Color point according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random vertex chosen</a:t>
            </a:r>
            <a:r>
              <a:rPr sz="1800" spc="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using</a:t>
            </a: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600" b="1" dirty="0">
                <a:latin typeface="Courier New"/>
                <a:cs typeface="Courier New"/>
              </a:rPr>
              <a:t>StdDraw.setPenColor(StdDraw.RED)</a:t>
            </a:r>
            <a:r>
              <a:rPr sz="1600" b="1" spc="-530" dirty="0">
                <a:latin typeface="Courier New"/>
                <a:cs typeface="Courier New"/>
              </a:rPr>
              <a:t>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change the </a:t>
            </a:r>
            <a:r>
              <a:rPr sz="1800" dirty="0">
                <a:latin typeface="Comic Sans MS"/>
                <a:cs typeface="Comic Sans MS"/>
              </a:rPr>
              <a:t>pen </a:t>
            </a:r>
            <a:r>
              <a:rPr sz="1800" spc="-5" dirty="0">
                <a:latin typeface="Comic Sans MS"/>
                <a:cs typeface="Comic Sans MS"/>
              </a:rPr>
              <a:t>color.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30352" y="6361112"/>
            <a:ext cx="153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A50021"/>
                </a:solidFill>
                <a:latin typeface="Comic Sans MS"/>
                <a:cs typeface="Comic Sans MS"/>
              </a:rPr>
              <a:t>R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36718" y="6367462"/>
            <a:ext cx="1638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6600"/>
                </a:solidFill>
                <a:latin typeface="Comic Sans MS"/>
                <a:cs typeface="Comic Sans MS"/>
              </a:rPr>
              <a:t>G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7054" y="2898776"/>
            <a:ext cx="153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3399"/>
                </a:solidFill>
                <a:latin typeface="Comic Sans MS"/>
                <a:cs typeface="Comic Sans MS"/>
              </a:rPr>
              <a:t>B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68812" y="3171825"/>
            <a:ext cx="3562350" cy="3159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01664" y="6612433"/>
            <a:ext cx="1766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4D4D4D"/>
                </a:solidFill>
                <a:latin typeface="Comic Sans MS"/>
                <a:cs typeface="Comic Sans MS"/>
              </a:rPr>
              <a:t>Sierpinski</a:t>
            </a:r>
            <a:r>
              <a:rPr sz="1600" spc="-4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600" spc="-5" dirty="0">
                <a:solidFill>
                  <a:srgbClr val="4D4D4D"/>
                </a:solidFill>
                <a:latin typeface="Comic Sans MS"/>
                <a:cs typeface="Comic Sans MS"/>
              </a:rPr>
              <a:t>triangle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73200" y="3186113"/>
            <a:ext cx="2529205" cy="48768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270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000"/>
              </a:spcBef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Chaos</a:t>
            </a:r>
            <a:r>
              <a:rPr sz="16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10000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2732" y="635000"/>
            <a:ext cx="16586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Barnsley</a:t>
            </a:r>
            <a:r>
              <a:rPr spc="-95" dirty="0"/>
              <a:t> </a:t>
            </a:r>
            <a:r>
              <a:rPr spc="-5" dirty="0"/>
              <a:t>Fern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5628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3539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Barnsley</a:t>
            </a:r>
            <a:r>
              <a:rPr sz="1800" spc="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fern.	</a:t>
            </a:r>
            <a:r>
              <a:rPr sz="1800" spc="-5" dirty="0">
                <a:latin typeface="Comic Sans MS"/>
                <a:cs typeface="Comic Sans MS"/>
              </a:rPr>
              <a:t>Play chaos game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different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rules.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74" y="4697624"/>
            <a:ext cx="5213350" cy="16764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spc="-5" dirty="0">
                <a:latin typeface="Comic Sans MS"/>
                <a:cs typeface="Comic Sans MS"/>
              </a:rPr>
              <a:t>What </a:t>
            </a:r>
            <a:r>
              <a:rPr sz="1800" dirty="0">
                <a:latin typeface="Comic Sans MS"/>
                <a:cs typeface="Comic Sans MS"/>
              </a:rPr>
              <a:t>does </a:t>
            </a:r>
            <a:r>
              <a:rPr sz="1800" spc="-5" dirty="0">
                <a:latin typeface="Comic Sans MS"/>
                <a:cs typeface="Comic Sans MS"/>
              </a:rPr>
              <a:t>computation tell us about</a:t>
            </a:r>
            <a:r>
              <a:rPr sz="1800" spc="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nature?</a:t>
            </a: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spc="-5" dirty="0">
                <a:latin typeface="Comic Sans MS"/>
                <a:cs typeface="Comic Sans MS"/>
              </a:rPr>
              <a:t>What </a:t>
            </a:r>
            <a:r>
              <a:rPr sz="1800" dirty="0">
                <a:latin typeface="Comic Sans MS"/>
                <a:cs typeface="Comic Sans MS"/>
              </a:rPr>
              <a:t>does </a:t>
            </a:r>
            <a:r>
              <a:rPr sz="1800" spc="-5" dirty="0">
                <a:latin typeface="Comic Sans MS"/>
                <a:cs typeface="Comic Sans MS"/>
              </a:rPr>
              <a:t>nature tell us about</a:t>
            </a:r>
            <a:r>
              <a:rPr sz="1800" spc="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computation?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1471295">
              <a:lnSpc>
                <a:spcPct val="120400"/>
              </a:lnSpc>
              <a:tabLst>
                <a:tab pos="2440305" algn="l"/>
                <a:tab pos="24904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20</a:t>
            </a:r>
            <a:r>
              <a:rPr sz="1800" spc="-7" baseline="25462" dirty="0">
                <a:solidFill>
                  <a:srgbClr val="003399"/>
                </a:solidFill>
                <a:latin typeface="Comic Sans MS"/>
                <a:cs typeface="Comic Sans MS"/>
              </a:rPr>
              <a:t>th</a:t>
            </a:r>
            <a:r>
              <a:rPr sz="1800" spc="0" baseline="25462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century</a:t>
            </a:r>
            <a:r>
              <a:rPr sz="1800" spc="1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sciences.		</a:t>
            </a:r>
            <a:r>
              <a:rPr sz="1800" spc="-5" dirty="0">
                <a:latin typeface="Comic Sans MS"/>
                <a:cs typeface="Comic Sans MS"/>
              </a:rPr>
              <a:t>Formulas.  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2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1</a:t>
            </a:r>
            <a:r>
              <a:rPr sz="1800" spc="-7" baseline="25462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800" baseline="25462" dirty="0">
                <a:solidFill>
                  <a:srgbClr val="003399"/>
                </a:solidFill>
                <a:latin typeface="Comic Sans MS"/>
                <a:cs typeface="Comic Sans MS"/>
              </a:rPr>
              <a:t>t 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ce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ry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 s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cie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ce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.	</a:t>
            </a:r>
            <a:r>
              <a:rPr sz="1800" dirty="0">
                <a:latin typeface="Comic Sans MS"/>
                <a:cs typeface="Comic Sans MS"/>
              </a:rPr>
              <a:t>A</a:t>
            </a:r>
            <a:r>
              <a:rPr sz="1800" spc="-5" dirty="0">
                <a:latin typeface="Comic Sans MS"/>
                <a:cs typeface="Comic Sans MS"/>
              </a:rPr>
              <a:t>lgo</a:t>
            </a:r>
            <a:r>
              <a:rPr sz="1800" dirty="0">
                <a:latin typeface="Comic Sans MS"/>
                <a:cs typeface="Comic Sans MS"/>
              </a:rPr>
              <a:t>ri</a:t>
            </a:r>
            <a:r>
              <a:rPr sz="1800" spc="-5" dirty="0">
                <a:latin typeface="Comic Sans MS"/>
                <a:cs typeface="Comic Sans MS"/>
              </a:rPr>
              <a:t>thms?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42173" y="2063750"/>
            <a:ext cx="2184400" cy="4159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400" y="2513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381000"/>
                </a:moveTo>
                <a:lnTo>
                  <a:pt x="1276350" y="381000"/>
                </a:lnTo>
                <a:lnTo>
                  <a:pt x="12763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71750" y="2513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381000"/>
                </a:moveTo>
                <a:lnTo>
                  <a:pt x="2305050" y="381000"/>
                </a:lnTo>
                <a:lnTo>
                  <a:pt x="23050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71749" y="2513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0"/>
                </a:moveTo>
                <a:lnTo>
                  <a:pt x="2305049" y="0"/>
                </a:lnTo>
                <a:lnTo>
                  <a:pt x="23050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76800" y="2513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381000"/>
                </a:moveTo>
                <a:lnTo>
                  <a:pt x="2362200" y="381000"/>
                </a:lnTo>
                <a:lnTo>
                  <a:pt x="2362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76799" y="2513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0"/>
                </a:moveTo>
                <a:lnTo>
                  <a:pt x="2362199" y="0"/>
                </a:lnTo>
                <a:lnTo>
                  <a:pt x="236219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95400" y="2132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381000"/>
                </a:moveTo>
                <a:lnTo>
                  <a:pt x="1276350" y="381000"/>
                </a:lnTo>
                <a:lnTo>
                  <a:pt x="12763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5399" y="2132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0"/>
                </a:moveTo>
                <a:lnTo>
                  <a:pt x="1276349" y="0"/>
                </a:lnTo>
                <a:lnTo>
                  <a:pt x="12763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71750" y="2132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381000"/>
                </a:moveTo>
                <a:lnTo>
                  <a:pt x="2305050" y="381000"/>
                </a:lnTo>
                <a:lnTo>
                  <a:pt x="23050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1749" y="2132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0"/>
                </a:moveTo>
                <a:lnTo>
                  <a:pt x="2305049" y="0"/>
                </a:lnTo>
                <a:lnTo>
                  <a:pt x="23050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76800" y="2132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381000"/>
                </a:moveTo>
                <a:lnTo>
                  <a:pt x="2362200" y="381000"/>
                </a:lnTo>
                <a:lnTo>
                  <a:pt x="2362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76799" y="2132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0"/>
                </a:moveTo>
                <a:lnTo>
                  <a:pt x="2362199" y="0"/>
                </a:lnTo>
                <a:lnTo>
                  <a:pt x="236219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95400" y="2894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381000"/>
                </a:moveTo>
                <a:lnTo>
                  <a:pt x="1276350" y="381000"/>
                </a:lnTo>
                <a:lnTo>
                  <a:pt x="12763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5399" y="2894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0"/>
                </a:moveTo>
                <a:lnTo>
                  <a:pt x="1276349" y="0"/>
                </a:lnTo>
                <a:lnTo>
                  <a:pt x="12763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71750" y="2894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381000"/>
                </a:moveTo>
                <a:lnTo>
                  <a:pt x="2305050" y="381000"/>
                </a:lnTo>
                <a:lnTo>
                  <a:pt x="23050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71749" y="2894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0"/>
                </a:moveTo>
                <a:lnTo>
                  <a:pt x="2305049" y="0"/>
                </a:lnTo>
                <a:lnTo>
                  <a:pt x="23050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76800" y="2894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381000"/>
                </a:moveTo>
                <a:lnTo>
                  <a:pt x="2362200" y="381000"/>
                </a:lnTo>
                <a:lnTo>
                  <a:pt x="2362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76799" y="2894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0"/>
                </a:moveTo>
                <a:lnTo>
                  <a:pt x="2362199" y="0"/>
                </a:lnTo>
                <a:lnTo>
                  <a:pt x="236219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95400" y="3275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381000"/>
                </a:moveTo>
                <a:lnTo>
                  <a:pt x="1276350" y="381000"/>
                </a:lnTo>
                <a:lnTo>
                  <a:pt x="12763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5399" y="3275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0"/>
                </a:moveTo>
                <a:lnTo>
                  <a:pt x="1276349" y="0"/>
                </a:lnTo>
                <a:lnTo>
                  <a:pt x="12763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71750" y="3275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381000"/>
                </a:moveTo>
                <a:lnTo>
                  <a:pt x="2305050" y="381000"/>
                </a:lnTo>
                <a:lnTo>
                  <a:pt x="23050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71749" y="3275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0"/>
                </a:moveTo>
                <a:lnTo>
                  <a:pt x="2305049" y="0"/>
                </a:lnTo>
                <a:lnTo>
                  <a:pt x="23050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76800" y="3275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381000"/>
                </a:moveTo>
                <a:lnTo>
                  <a:pt x="2362200" y="381000"/>
                </a:lnTo>
                <a:lnTo>
                  <a:pt x="2362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76799" y="3275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0"/>
                </a:moveTo>
                <a:lnTo>
                  <a:pt x="2362199" y="0"/>
                </a:lnTo>
                <a:lnTo>
                  <a:pt x="236219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95400" y="3656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381000"/>
                </a:moveTo>
                <a:lnTo>
                  <a:pt x="1276350" y="381000"/>
                </a:lnTo>
                <a:lnTo>
                  <a:pt x="12763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95399" y="3656012"/>
            <a:ext cx="1276350" cy="381000"/>
          </a:xfrm>
          <a:custGeom>
            <a:avLst/>
            <a:gdLst/>
            <a:ahLst/>
            <a:cxnLst/>
            <a:rect l="l" t="t" r="r" b="b"/>
            <a:pathLst>
              <a:path w="1276350" h="381000">
                <a:moveTo>
                  <a:pt x="0" y="0"/>
                </a:moveTo>
                <a:lnTo>
                  <a:pt x="1276349" y="0"/>
                </a:lnTo>
                <a:lnTo>
                  <a:pt x="12763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71750" y="3656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381000"/>
                </a:moveTo>
                <a:lnTo>
                  <a:pt x="2305050" y="381000"/>
                </a:lnTo>
                <a:lnTo>
                  <a:pt x="23050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71749" y="3656012"/>
            <a:ext cx="2305050" cy="381000"/>
          </a:xfrm>
          <a:custGeom>
            <a:avLst/>
            <a:gdLst/>
            <a:ahLst/>
            <a:cxnLst/>
            <a:rect l="l" t="t" r="r" b="b"/>
            <a:pathLst>
              <a:path w="2305050" h="381000">
                <a:moveTo>
                  <a:pt x="0" y="0"/>
                </a:moveTo>
                <a:lnTo>
                  <a:pt x="2305049" y="0"/>
                </a:lnTo>
                <a:lnTo>
                  <a:pt x="23050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76800" y="3656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381000"/>
                </a:moveTo>
                <a:lnTo>
                  <a:pt x="2362200" y="381000"/>
                </a:lnTo>
                <a:lnTo>
                  <a:pt x="2362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76799" y="3656012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362200" h="381000">
                <a:moveTo>
                  <a:pt x="0" y="0"/>
                </a:moveTo>
                <a:lnTo>
                  <a:pt x="2362199" y="0"/>
                </a:lnTo>
                <a:lnTo>
                  <a:pt x="236219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1295400" y="2132012"/>
          <a:ext cx="5943595" cy="1892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1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5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0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33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29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probability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new</a:t>
                      </a:r>
                      <a:r>
                        <a:rPr sz="1400" spc="-100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x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new</a:t>
                      </a:r>
                      <a:r>
                        <a:rPr sz="1400" spc="-100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y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60606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06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dirty="0">
                          <a:latin typeface="Comic Sans MS"/>
                          <a:cs typeface="Comic Sans MS"/>
                        </a:rPr>
                        <a:t>2%</a:t>
                      </a: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.50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.27y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dirty="0">
                          <a:latin typeface="Comic Sans MS"/>
                          <a:cs typeface="Comic Sans MS"/>
                        </a:rPr>
                        <a:t>15%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-.14x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.26y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.57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.25x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.22y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-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.04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dirty="0">
                          <a:latin typeface="Comic Sans MS"/>
                          <a:cs typeface="Comic Sans MS"/>
                        </a:rPr>
                        <a:t>13%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.17x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-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.21y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.41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.22x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.18y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.09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dirty="0">
                          <a:latin typeface="Comic Sans MS"/>
                          <a:cs typeface="Comic Sans MS"/>
                        </a:rPr>
                        <a:t>70%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.78x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.03y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.11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-.03x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.74y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+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.27</a:t>
                      </a:r>
                      <a:endParaRPr sz="1400" dirty="0">
                        <a:latin typeface="Courier New"/>
                        <a:cs typeface="Courier New"/>
                      </a:endParaRPr>
                    </a:p>
                  </a:txBody>
                  <a:tcPr marL="0" marR="0" marT="8382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/>
          <p:nvPr/>
        </p:nvSpPr>
        <p:spPr>
          <a:xfrm>
            <a:off x="9375773" y="7116871"/>
            <a:ext cx="14986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29</a:t>
            </a:r>
            <a:endParaRPr sz="800">
              <a:latin typeface="Comic Sans MS"/>
              <a:cs typeface="Comic Sans M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1600" y="674753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0 ---2 ---- 17 ----30------100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2362" y="635000"/>
            <a:ext cx="12001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Animation</a:t>
            </a:r>
          </a:p>
        </p:txBody>
      </p:sp>
      <p:sp>
        <p:nvSpPr>
          <p:cNvPr id="3" name="object 3"/>
          <p:cNvSpPr/>
          <p:nvPr/>
        </p:nvSpPr>
        <p:spPr>
          <a:xfrm>
            <a:off x="3868737" y="5011738"/>
            <a:ext cx="2018030" cy="2018030"/>
          </a:xfrm>
          <a:custGeom>
            <a:avLst/>
            <a:gdLst/>
            <a:ahLst/>
            <a:cxnLst/>
            <a:rect l="l" t="t" r="r" b="b"/>
            <a:pathLst>
              <a:path w="2018029" h="2018029">
                <a:moveTo>
                  <a:pt x="0" y="2017711"/>
                </a:moveTo>
                <a:lnTo>
                  <a:pt x="2017711" y="2017711"/>
                </a:lnTo>
                <a:lnTo>
                  <a:pt x="2017711" y="0"/>
                </a:lnTo>
                <a:lnTo>
                  <a:pt x="0" y="0"/>
                </a:lnTo>
                <a:lnTo>
                  <a:pt x="0" y="201771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13262" y="5891212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33350" y="0"/>
                </a:moveTo>
                <a:lnTo>
                  <a:pt x="91201" y="6798"/>
                </a:lnTo>
                <a:lnTo>
                  <a:pt x="54595" y="25728"/>
                </a:lnTo>
                <a:lnTo>
                  <a:pt x="25728" y="54595"/>
                </a:lnTo>
                <a:lnTo>
                  <a:pt x="6798" y="91201"/>
                </a:lnTo>
                <a:lnTo>
                  <a:pt x="0" y="133350"/>
                </a:lnTo>
                <a:lnTo>
                  <a:pt x="6798" y="175498"/>
                </a:lnTo>
                <a:lnTo>
                  <a:pt x="25728" y="212104"/>
                </a:lnTo>
                <a:lnTo>
                  <a:pt x="54595" y="240971"/>
                </a:lnTo>
                <a:lnTo>
                  <a:pt x="91201" y="259901"/>
                </a:lnTo>
                <a:lnTo>
                  <a:pt x="133350" y="266700"/>
                </a:lnTo>
                <a:lnTo>
                  <a:pt x="175498" y="259901"/>
                </a:lnTo>
                <a:lnTo>
                  <a:pt x="212104" y="240971"/>
                </a:lnTo>
                <a:lnTo>
                  <a:pt x="240971" y="212104"/>
                </a:lnTo>
                <a:lnTo>
                  <a:pt x="259901" y="175498"/>
                </a:lnTo>
                <a:lnTo>
                  <a:pt x="266700" y="133350"/>
                </a:lnTo>
                <a:lnTo>
                  <a:pt x="259901" y="91201"/>
                </a:lnTo>
                <a:lnTo>
                  <a:pt x="240971" y="54595"/>
                </a:lnTo>
                <a:lnTo>
                  <a:pt x="212104" y="25728"/>
                </a:lnTo>
                <a:lnTo>
                  <a:pt x="175498" y="6798"/>
                </a:lnTo>
                <a:lnTo>
                  <a:pt x="1333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13262" y="5891212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133349"/>
                </a:moveTo>
                <a:lnTo>
                  <a:pt x="6798" y="91201"/>
                </a:lnTo>
                <a:lnTo>
                  <a:pt x="25728" y="54595"/>
                </a:lnTo>
                <a:lnTo>
                  <a:pt x="54595" y="25728"/>
                </a:lnTo>
                <a:lnTo>
                  <a:pt x="91201" y="6798"/>
                </a:lnTo>
                <a:lnTo>
                  <a:pt x="133349" y="0"/>
                </a:lnTo>
                <a:lnTo>
                  <a:pt x="175498" y="6798"/>
                </a:lnTo>
                <a:lnTo>
                  <a:pt x="212104" y="25728"/>
                </a:lnTo>
                <a:lnTo>
                  <a:pt x="240971" y="54595"/>
                </a:lnTo>
                <a:lnTo>
                  <a:pt x="259901" y="91201"/>
                </a:lnTo>
                <a:lnTo>
                  <a:pt x="266699" y="133349"/>
                </a:lnTo>
                <a:lnTo>
                  <a:pt x="259901" y="175498"/>
                </a:lnTo>
                <a:lnTo>
                  <a:pt x="240971" y="212104"/>
                </a:lnTo>
                <a:lnTo>
                  <a:pt x="212104" y="240971"/>
                </a:lnTo>
                <a:lnTo>
                  <a:pt x="175498" y="259901"/>
                </a:lnTo>
                <a:lnTo>
                  <a:pt x="133349" y="266699"/>
                </a:lnTo>
                <a:lnTo>
                  <a:pt x="91201" y="259901"/>
                </a:lnTo>
                <a:lnTo>
                  <a:pt x="54595" y="240971"/>
                </a:lnTo>
                <a:lnTo>
                  <a:pt x="25728" y="212104"/>
                </a:lnTo>
                <a:lnTo>
                  <a:pt x="6798" y="175498"/>
                </a:lnTo>
                <a:lnTo>
                  <a:pt x="0" y="1333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25974" y="5642418"/>
            <a:ext cx="552450" cy="393700"/>
          </a:xfrm>
          <a:custGeom>
            <a:avLst/>
            <a:gdLst/>
            <a:ahLst/>
            <a:cxnLst/>
            <a:rect l="l" t="t" r="r" b="b"/>
            <a:pathLst>
              <a:path w="552450" h="393700">
                <a:moveTo>
                  <a:pt x="0" y="393256"/>
                </a:moveTo>
                <a:lnTo>
                  <a:pt x="552395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2947" y="5627687"/>
            <a:ext cx="56515" cy="50165"/>
          </a:xfrm>
          <a:custGeom>
            <a:avLst/>
            <a:gdLst/>
            <a:ahLst/>
            <a:cxnLst/>
            <a:rect l="l" t="t" r="r" b="b"/>
            <a:pathLst>
              <a:path w="56514" h="50164">
                <a:moveTo>
                  <a:pt x="56114" y="0"/>
                </a:moveTo>
                <a:lnTo>
                  <a:pt x="0" y="8770"/>
                </a:lnTo>
                <a:lnTo>
                  <a:pt x="29461" y="50153"/>
                </a:lnTo>
                <a:lnTo>
                  <a:pt x="56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46174" y="1395624"/>
            <a:ext cx="6461760" cy="56515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75641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Animation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loop.	</a:t>
            </a:r>
            <a:r>
              <a:rPr sz="1800" spc="-5" dirty="0">
                <a:latin typeface="Comic Sans MS"/>
                <a:cs typeface="Comic Sans MS"/>
              </a:rPr>
              <a:t>Repeat the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following: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Clear the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screen.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Move the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object.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Draw the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object.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Display and pause </a:t>
            </a:r>
            <a:r>
              <a:rPr sz="1800" dirty="0">
                <a:latin typeface="Comic Sans MS"/>
                <a:cs typeface="Comic Sans MS"/>
              </a:rPr>
              <a:t>for a </a:t>
            </a:r>
            <a:r>
              <a:rPr sz="1800" spc="-5" dirty="0">
                <a:latin typeface="Comic Sans MS"/>
                <a:cs typeface="Comic Sans MS"/>
              </a:rPr>
              <a:t>short</a:t>
            </a:r>
            <a:r>
              <a:rPr sz="1800" spc="-3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while.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buFont typeface="Arial"/>
              <a:buChar char="■"/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■"/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838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spc="-5" dirty="0">
                <a:latin typeface="Comic Sans MS"/>
                <a:cs typeface="Comic Sans MS"/>
              </a:rPr>
              <a:t>Bouncing</a:t>
            </a:r>
            <a:r>
              <a:rPr sz="1800" spc="-6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ball.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Ball has position </a:t>
            </a:r>
            <a:r>
              <a:rPr sz="1600" b="1" dirty="0">
                <a:latin typeface="Courier New"/>
                <a:cs typeface="Courier New"/>
              </a:rPr>
              <a:t>(rx</a:t>
            </a:r>
            <a:r>
              <a:rPr sz="1800" b="1" dirty="0">
                <a:latin typeface="Comic Sans MS"/>
                <a:cs typeface="Comic Sans MS"/>
              </a:rPr>
              <a:t>, </a:t>
            </a:r>
            <a:r>
              <a:rPr sz="1600" b="1" dirty="0">
                <a:latin typeface="Courier New"/>
                <a:cs typeface="Courier New"/>
              </a:rPr>
              <a:t>ry) </a:t>
            </a:r>
            <a:r>
              <a:rPr sz="1800" dirty="0">
                <a:latin typeface="Comic Sans MS"/>
                <a:cs typeface="Comic Sans MS"/>
              </a:rPr>
              <a:t>and </a:t>
            </a:r>
            <a:r>
              <a:rPr sz="1800" spc="-5" dirty="0">
                <a:latin typeface="Comic Sans MS"/>
                <a:cs typeface="Comic Sans MS"/>
              </a:rPr>
              <a:t>constant velocity </a:t>
            </a:r>
            <a:r>
              <a:rPr sz="1600" b="1" dirty="0">
                <a:latin typeface="Courier New"/>
                <a:cs typeface="Courier New"/>
              </a:rPr>
              <a:t>(vx</a:t>
            </a:r>
            <a:r>
              <a:rPr sz="1800" b="1" dirty="0">
                <a:latin typeface="Comic Sans MS"/>
                <a:cs typeface="Comic Sans MS"/>
              </a:rPr>
              <a:t>,</a:t>
            </a:r>
            <a:r>
              <a:rPr sz="1800" b="1" spc="-505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urier New"/>
                <a:cs typeface="Courier New"/>
              </a:rPr>
              <a:t>vy</a:t>
            </a:r>
            <a:r>
              <a:rPr sz="1600" dirty="0">
                <a:latin typeface="Courier New"/>
                <a:cs typeface="Courier New"/>
              </a:rPr>
              <a:t>)</a:t>
            </a:r>
            <a:r>
              <a:rPr sz="1800" dirty="0">
                <a:latin typeface="Comic Sans MS"/>
                <a:cs typeface="Comic Sans MS"/>
              </a:rPr>
              <a:t>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Detect </a:t>
            </a:r>
            <a:r>
              <a:rPr sz="1800" spc="-5" dirty="0">
                <a:latin typeface="Comic Sans MS"/>
                <a:cs typeface="Comic Sans MS"/>
              </a:rPr>
              <a:t>collision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wall and reverse velocity.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R="953769" algn="r">
              <a:lnSpc>
                <a:spcPct val="100000"/>
              </a:lnSpc>
            </a:pPr>
            <a:r>
              <a:rPr sz="1200" b="1" spc="-5" dirty="0">
                <a:latin typeface="Courier New"/>
                <a:cs typeface="Courier New"/>
              </a:rPr>
              <a:t>(+1,</a:t>
            </a:r>
            <a:r>
              <a:rPr sz="1200" b="1" spc="-100" dirty="0">
                <a:latin typeface="Courier New"/>
                <a:cs typeface="Courier New"/>
              </a:rPr>
              <a:t> </a:t>
            </a:r>
            <a:r>
              <a:rPr sz="1200" b="1" dirty="0">
                <a:latin typeface="Courier New"/>
                <a:cs typeface="Courier New"/>
              </a:rPr>
              <a:t>+1)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marL="393954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ourier New"/>
                <a:cs typeface="Courier New"/>
              </a:rPr>
              <a:t>(vx</a:t>
            </a:r>
            <a:r>
              <a:rPr sz="1200" b="1" dirty="0">
                <a:latin typeface="Comic Sans MS"/>
                <a:cs typeface="Comic Sans MS"/>
              </a:rPr>
              <a:t>,</a:t>
            </a:r>
            <a:r>
              <a:rPr sz="1200" b="1" spc="-100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urier New"/>
                <a:cs typeface="Courier New"/>
              </a:rPr>
              <a:t>vy)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608965" algn="ctr">
              <a:lnSpc>
                <a:spcPct val="100000"/>
              </a:lnSpc>
            </a:pPr>
            <a:r>
              <a:rPr sz="1200" b="1" dirty="0">
                <a:latin typeface="Courier New"/>
                <a:cs typeface="Courier New"/>
              </a:rPr>
              <a:t>(rx</a:t>
            </a:r>
            <a:r>
              <a:rPr sz="1200" b="1" dirty="0">
                <a:latin typeface="Comic Sans MS"/>
                <a:cs typeface="Comic Sans MS"/>
              </a:rPr>
              <a:t>,</a:t>
            </a:r>
            <a:r>
              <a:rPr sz="1200" b="1" spc="-100" dirty="0">
                <a:latin typeface="Comic Sans MS"/>
                <a:cs typeface="Comic Sans MS"/>
              </a:rPr>
              <a:t> </a:t>
            </a:r>
            <a:r>
              <a:rPr sz="1200" b="1" dirty="0">
                <a:latin typeface="Courier New"/>
                <a:cs typeface="Courier New"/>
              </a:rPr>
              <a:t>ry)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1943735">
              <a:lnSpc>
                <a:spcPct val="100000"/>
              </a:lnSpc>
              <a:spcBef>
                <a:spcPts val="1165"/>
              </a:spcBef>
            </a:pPr>
            <a:r>
              <a:rPr sz="1200" b="1" spc="-5" dirty="0">
                <a:latin typeface="Courier New"/>
                <a:cs typeface="Courier New"/>
              </a:rPr>
              <a:t>(-1,</a:t>
            </a:r>
            <a:r>
              <a:rPr sz="1200" b="1" spc="-100" dirty="0">
                <a:latin typeface="Courier New"/>
                <a:cs typeface="Courier New"/>
              </a:rPr>
              <a:t> </a:t>
            </a:r>
            <a:r>
              <a:rPr sz="1200" b="1" dirty="0">
                <a:latin typeface="Courier New"/>
                <a:cs typeface="Courier New"/>
              </a:rPr>
              <a:t>-1)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75773" y="7116871"/>
            <a:ext cx="14986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30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3024" y="635000"/>
            <a:ext cx="15589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Bouncing</a:t>
            </a:r>
            <a:r>
              <a:rPr spc="-60" dirty="0"/>
              <a:t> </a:t>
            </a:r>
            <a:r>
              <a:rPr spc="-5" dirty="0"/>
              <a:t>Ball</a:t>
            </a:r>
          </a:p>
        </p:txBody>
      </p:sp>
      <p:sp>
        <p:nvSpPr>
          <p:cNvPr id="3" name="object 3"/>
          <p:cNvSpPr/>
          <p:nvPr/>
        </p:nvSpPr>
        <p:spPr>
          <a:xfrm>
            <a:off x="1247774" y="1141413"/>
            <a:ext cx="7848600" cy="5901055"/>
          </a:xfrm>
          <a:custGeom>
            <a:avLst/>
            <a:gdLst/>
            <a:ahLst/>
            <a:cxnLst/>
            <a:rect l="l" t="t" r="r" b="b"/>
            <a:pathLst>
              <a:path w="7848600" h="5901055">
                <a:moveTo>
                  <a:pt x="0" y="5900736"/>
                </a:moveTo>
                <a:lnTo>
                  <a:pt x="7848598" y="5900736"/>
                </a:lnTo>
                <a:lnTo>
                  <a:pt x="7848598" y="0"/>
                </a:lnTo>
                <a:lnTo>
                  <a:pt x="0" y="0"/>
                </a:lnTo>
                <a:lnTo>
                  <a:pt x="0" y="5900736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78025" y="3340100"/>
            <a:ext cx="6759575" cy="3110230"/>
          </a:xfrm>
          <a:custGeom>
            <a:avLst/>
            <a:gdLst/>
            <a:ahLst/>
            <a:cxnLst/>
            <a:rect l="l" t="t" r="r" b="b"/>
            <a:pathLst>
              <a:path w="6759575" h="3110229">
                <a:moveTo>
                  <a:pt x="0" y="3109912"/>
                </a:moveTo>
                <a:lnTo>
                  <a:pt x="6759573" y="3109912"/>
                </a:lnTo>
                <a:lnTo>
                  <a:pt x="6759573" y="0"/>
                </a:lnTo>
                <a:lnTo>
                  <a:pt x="0" y="0"/>
                </a:lnTo>
                <a:lnTo>
                  <a:pt x="0" y="3109912"/>
                </a:lnTo>
                <a:close/>
              </a:path>
            </a:pathLst>
          </a:custGeom>
          <a:solidFill>
            <a:srgbClr val="A7A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27287" y="3614737"/>
            <a:ext cx="6140450" cy="561975"/>
          </a:xfrm>
          <a:custGeom>
            <a:avLst/>
            <a:gdLst/>
            <a:ahLst/>
            <a:cxnLst/>
            <a:rect l="l" t="t" r="r" b="b"/>
            <a:pathLst>
              <a:path w="6140450" h="561975">
                <a:moveTo>
                  <a:pt x="0" y="561975"/>
                </a:moveTo>
                <a:lnTo>
                  <a:pt x="6140450" y="561975"/>
                </a:lnTo>
                <a:lnTo>
                  <a:pt x="6140450" y="0"/>
                </a:lnTo>
                <a:lnTo>
                  <a:pt x="0" y="0"/>
                </a:lnTo>
                <a:lnTo>
                  <a:pt x="0" y="561975"/>
                </a:lnTo>
                <a:close/>
              </a:path>
            </a:pathLst>
          </a:custGeom>
          <a:solidFill>
            <a:srgbClr val="9292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63675" y="1313180"/>
            <a:ext cx="5269230" cy="187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latin typeface="Courier New"/>
                <a:cs typeface="Courier New"/>
              </a:rPr>
              <a:t>BouncingBall</a:t>
            </a:r>
            <a:r>
              <a:rPr sz="1600" b="1" spc="-100" dirty="0"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744220" marR="5080" indent="-366395">
              <a:lnSpc>
                <a:spcPts val="1900"/>
              </a:lnSpc>
              <a:spcBef>
                <a:spcPts val="12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latin typeface="Courier New"/>
                <a:cs typeface="Courier New"/>
              </a:rPr>
              <a:t>{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spc="-5" dirty="0">
                <a:latin typeface="Courier New"/>
                <a:cs typeface="Courier New"/>
              </a:rPr>
              <a:t>rx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.480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latin typeface="Courier New"/>
                <a:cs typeface="Courier New"/>
              </a:rPr>
              <a:t>ry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8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.860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744220" marR="858519">
              <a:lnSpc>
                <a:spcPts val="190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spc="-5" dirty="0">
                <a:latin typeface="Courier New"/>
                <a:cs typeface="Courier New"/>
              </a:rPr>
              <a:t>vx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.015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latin typeface="Courier New"/>
                <a:cs typeface="Courier New"/>
              </a:rPr>
              <a:t>vy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.023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spc="-5" dirty="0">
                <a:latin typeface="Courier New"/>
                <a:cs typeface="Courier New"/>
              </a:rPr>
              <a:t>radius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9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.05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744220">
              <a:lnSpc>
                <a:spcPts val="1910"/>
              </a:lnSpc>
              <a:spcBef>
                <a:spcPts val="1120"/>
              </a:spcBef>
            </a:pP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setXscale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(-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</a:t>
            </a:r>
            <a:r>
              <a:rPr sz="1600" b="1" spc="1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  <a:p>
            <a:pPr marL="744220">
              <a:lnSpc>
                <a:spcPts val="1910"/>
              </a:lnSpc>
            </a:pP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setYscale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(-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</a:t>
            </a:r>
            <a:r>
              <a:rPr sz="1600" b="1" spc="1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95314" y="3365500"/>
            <a:ext cx="612267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while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true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5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378460">
              <a:lnSpc>
                <a:spcPts val="191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if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abs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rx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latin typeface="Courier New"/>
                <a:cs typeface="Courier New"/>
              </a:rPr>
              <a:t>vx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+ </a:t>
            </a:r>
            <a:r>
              <a:rPr sz="1600" b="1" spc="-5" dirty="0">
                <a:latin typeface="Courier New"/>
                <a:cs typeface="Courier New"/>
              </a:rPr>
              <a:t>radius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&gt;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spc="-5" dirty="0">
                <a:latin typeface="Courier New"/>
                <a:cs typeface="Courier New"/>
              </a:rPr>
              <a:t>vx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2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-</a:t>
            </a:r>
            <a:r>
              <a:rPr sz="1600" b="1" dirty="0">
                <a:latin typeface="Courier New"/>
                <a:cs typeface="Courier New"/>
              </a:rPr>
              <a:t>vx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1133" y="3848100"/>
            <a:ext cx="57569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if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abs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ry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latin typeface="Courier New"/>
                <a:cs typeface="Courier New"/>
              </a:rPr>
              <a:t>vy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+ </a:t>
            </a:r>
            <a:r>
              <a:rPr sz="1600" b="1" spc="-5" dirty="0">
                <a:latin typeface="Courier New"/>
                <a:cs typeface="Courier New"/>
              </a:rPr>
              <a:t>radius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&gt;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1.0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spc="-5" dirty="0">
                <a:latin typeface="Courier New"/>
                <a:cs typeface="Courier New"/>
              </a:rPr>
              <a:t>vy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2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-</a:t>
            </a:r>
            <a:r>
              <a:rPr sz="1600" b="1" dirty="0">
                <a:latin typeface="Courier New"/>
                <a:cs typeface="Courier New"/>
              </a:rPr>
              <a:t>vy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3000" y="4292600"/>
            <a:ext cx="1916430" cy="536575"/>
          </a:xfrm>
          <a:prstGeom prst="rect">
            <a:avLst/>
          </a:prstGeom>
          <a:solidFill>
            <a:srgbClr val="929292"/>
          </a:solidFill>
        </p:spPr>
        <p:txBody>
          <a:bodyPr vert="horz" wrap="square" lIns="0" tIns="0" rIns="0" bIns="0" rtlCol="0">
            <a:spAutoFit/>
          </a:bodyPr>
          <a:lstStyle/>
          <a:p>
            <a:pPr marL="160655">
              <a:lnSpc>
                <a:spcPts val="1810"/>
              </a:lnSpc>
            </a:pPr>
            <a:r>
              <a:rPr sz="1600" b="1" spc="-5" dirty="0">
                <a:latin typeface="Courier New"/>
                <a:cs typeface="Courier New"/>
              </a:rPr>
              <a:t>rx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latin typeface="Courier New"/>
                <a:cs typeface="Courier New"/>
              </a:rPr>
              <a:t>rx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8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vx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160655">
              <a:lnSpc>
                <a:spcPts val="1910"/>
              </a:lnSpc>
            </a:pPr>
            <a:r>
              <a:rPr sz="1600" b="1" spc="-5" dirty="0">
                <a:latin typeface="Courier New"/>
                <a:cs typeface="Courier New"/>
              </a:rPr>
              <a:t>ry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latin typeface="Courier New"/>
                <a:cs typeface="Courier New"/>
              </a:rPr>
              <a:t>ry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8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vy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6650" y="4932363"/>
            <a:ext cx="4826000" cy="1268730"/>
          </a:xfrm>
          <a:prstGeom prst="rect">
            <a:avLst/>
          </a:prstGeom>
          <a:solidFill>
            <a:srgbClr val="929292"/>
          </a:solidFill>
        </p:spPr>
        <p:txBody>
          <a:bodyPr vert="horz" wrap="square" lIns="0" tIns="17780" rIns="0" bIns="0" rtlCol="0">
            <a:spAutoFit/>
          </a:bodyPr>
          <a:lstStyle/>
          <a:p>
            <a:pPr marL="167005" marR="139065">
              <a:lnSpc>
                <a:spcPts val="1900"/>
              </a:lnSpc>
              <a:spcBef>
                <a:spcPts val="140"/>
              </a:spcBef>
            </a:pP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setPenColor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GRAY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filledSquare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0.0. 1.0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setPenColor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BLACK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filledCircle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rx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latin typeface="Courier New"/>
                <a:cs typeface="Courier New"/>
              </a:rPr>
              <a:t>ry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spc="-5" dirty="0">
                <a:latin typeface="Courier New"/>
                <a:cs typeface="Courier New"/>
              </a:rPr>
              <a:t>radius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spc="-5" dirty="0"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show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20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29495" y="6146800"/>
            <a:ext cx="513715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63675" y="6629399"/>
            <a:ext cx="147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0528" y="3810495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bo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u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nce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6762" y="4445000"/>
            <a:ext cx="1107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update</a:t>
            </a:r>
            <a:r>
              <a:rPr sz="1200" spc="-5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position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7898" y="4964112"/>
            <a:ext cx="1237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clear</a:t>
            </a:r>
            <a:r>
              <a:rPr sz="1200" spc="-5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background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6948" y="5473700"/>
            <a:ext cx="956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draw the</a:t>
            </a:r>
            <a:r>
              <a:rPr sz="1200" spc="-7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ball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72025" y="6615112"/>
            <a:ext cx="194818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turn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on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animation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mode: 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display and pause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for</a:t>
            </a:r>
            <a:r>
              <a:rPr sz="1200" spc="-6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50ms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34212" y="2806700"/>
            <a:ext cx="141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rescale</a:t>
            </a:r>
            <a:r>
              <a:rPr sz="1200" spc="-6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coordinates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88399" y="6210278"/>
            <a:ext cx="287020" cy="398780"/>
          </a:xfrm>
          <a:custGeom>
            <a:avLst/>
            <a:gdLst/>
            <a:ahLst/>
            <a:cxnLst/>
            <a:rect l="l" t="t" r="r" b="b"/>
            <a:pathLst>
              <a:path w="287020" h="398779">
                <a:moveTo>
                  <a:pt x="286787" y="398483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73562" y="6189662"/>
            <a:ext cx="50800" cy="56515"/>
          </a:xfrm>
          <a:custGeom>
            <a:avLst/>
            <a:gdLst/>
            <a:ahLst/>
            <a:cxnLst/>
            <a:rect l="l" t="t" r="r" b="b"/>
            <a:pathLst>
              <a:path w="50800" h="56514">
                <a:moveTo>
                  <a:pt x="0" y="0"/>
                </a:moveTo>
                <a:lnTo>
                  <a:pt x="9058" y="56069"/>
                </a:lnTo>
                <a:lnTo>
                  <a:pt x="50290" y="2639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021512" y="1802129"/>
            <a:ext cx="1245235" cy="68770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position</a:t>
            </a:r>
            <a:endParaRPr sz="1200">
              <a:latin typeface="Comic Sans MS"/>
              <a:cs typeface="Comic Sans MS"/>
            </a:endParaRPr>
          </a:p>
          <a:p>
            <a:pPr marL="20320" marR="5080">
              <a:lnSpc>
                <a:spcPts val="1760"/>
              </a:lnSpc>
              <a:spcBef>
                <a:spcPts val="75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constant</a:t>
            </a:r>
            <a:r>
              <a:rPr sz="1200" spc="-4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velocity  radius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8395" y="635000"/>
            <a:ext cx="22885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Bouncing Ball</a:t>
            </a:r>
            <a:r>
              <a:rPr spc="-60" dirty="0"/>
              <a:t> </a:t>
            </a:r>
            <a:r>
              <a:rPr dirty="0"/>
              <a:t>Demo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98139" y="2244407"/>
            <a:ext cx="1763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urier New"/>
                <a:cs typeface="Courier New"/>
              </a:rPr>
              <a:t>% </a:t>
            </a:r>
            <a:r>
              <a:rPr sz="1200" b="1" spc="-5" dirty="0">
                <a:latin typeface="Courier New"/>
                <a:cs typeface="Courier New"/>
              </a:rPr>
              <a:t>java</a:t>
            </a:r>
            <a:r>
              <a:rPr sz="1200" b="1" spc="-100" dirty="0">
                <a:latin typeface="Courier New"/>
                <a:cs typeface="Courier New"/>
              </a:rPr>
              <a:t> </a:t>
            </a:r>
            <a:r>
              <a:rPr sz="1200" b="1" spc="-5" dirty="0">
                <a:latin typeface="Courier New"/>
                <a:cs typeface="Courier New"/>
              </a:rPr>
              <a:t>BouncingBall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2439988"/>
            <a:ext cx="4570412" cy="4570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0677" y="635000"/>
            <a:ext cx="1882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Special</a:t>
            </a:r>
            <a:r>
              <a:rPr spc="-70" dirty="0"/>
              <a:t> </a:t>
            </a:r>
            <a:r>
              <a:rPr spc="-5" dirty="0"/>
              <a:t>Effects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701280" cy="299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50570">
              <a:lnSpc>
                <a:spcPct val="120400"/>
              </a:lnSpc>
              <a:spcBef>
                <a:spcPts val="100"/>
              </a:spcBef>
              <a:tabLst>
                <a:tab pos="98298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Images.	</a:t>
            </a:r>
            <a:r>
              <a:rPr sz="1800" spc="-5" dirty="0">
                <a:latin typeface="Comic Sans MS"/>
                <a:cs typeface="Comic Sans MS"/>
              </a:rPr>
              <a:t>Put </a:t>
            </a:r>
            <a:r>
              <a:rPr sz="1600" b="1" dirty="0">
                <a:latin typeface="Courier New"/>
                <a:cs typeface="Courier New"/>
              </a:rPr>
              <a:t>.gif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600" b="1" dirty="0">
                <a:latin typeface="Courier New"/>
                <a:cs typeface="Courier New"/>
              </a:rPr>
              <a:t>.png</a:t>
            </a:r>
            <a:r>
              <a:rPr sz="1800" dirty="0">
                <a:latin typeface="Comic Sans MS"/>
                <a:cs typeface="Comic Sans MS"/>
              </a:rPr>
              <a:t>, or </a:t>
            </a:r>
            <a:r>
              <a:rPr sz="1600" b="1" dirty="0">
                <a:latin typeface="Courier New"/>
                <a:cs typeface="Courier New"/>
              </a:rPr>
              <a:t>.jpg</a:t>
            </a:r>
            <a:r>
              <a:rPr sz="1600" b="1" spc="-51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file </a:t>
            </a:r>
            <a:r>
              <a:rPr sz="1800" dirty="0">
                <a:latin typeface="Comic Sans MS"/>
                <a:cs typeface="Comic Sans MS"/>
              </a:rPr>
              <a:t>in </a:t>
            </a:r>
            <a:r>
              <a:rPr sz="1800" spc="-5" dirty="0">
                <a:latin typeface="Comic Sans MS"/>
                <a:cs typeface="Comic Sans MS"/>
              </a:rPr>
              <a:t>the working </a:t>
            </a:r>
            <a:r>
              <a:rPr sz="1800" dirty="0">
                <a:latin typeface="Comic Sans MS"/>
                <a:cs typeface="Comic Sans MS"/>
              </a:rPr>
              <a:t>directory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and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use </a:t>
            </a:r>
            <a:r>
              <a:rPr sz="1600" b="1" spc="-5" dirty="0">
                <a:latin typeface="Courier New"/>
                <a:cs typeface="Courier New"/>
              </a:rPr>
              <a:t>StdDraw.picture()</a:t>
            </a:r>
            <a:r>
              <a:rPr sz="1600" b="1" spc="-475" dirty="0">
                <a:latin typeface="Courier New"/>
                <a:cs typeface="Courier New"/>
              </a:rPr>
              <a:t>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draw </a:t>
            </a:r>
            <a:r>
              <a:rPr sz="1800" dirty="0">
                <a:latin typeface="Comic Sans MS"/>
                <a:cs typeface="Comic Sans MS"/>
              </a:rPr>
              <a:t>it.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110489">
              <a:lnSpc>
                <a:spcPct val="120400"/>
              </a:lnSpc>
              <a:tabLst>
                <a:tab pos="174498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Sound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effects.	</a:t>
            </a:r>
            <a:r>
              <a:rPr sz="1800" spc="-5" dirty="0">
                <a:latin typeface="Comic Sans MS"/>
                <a:cs typeface="Comic Sans MS"/>
              </a:rPr>
              <a:t>Put </a:t>
            </a:r>
            <a:r>
              <a:rPr sz="1600" b="1" spc="-5" dirty="0">
                <a:latin typeface="Courier New"/>
                <a:cs typeface="Courier New"/>
              </a:rPr>
              <a:t>.wav</a:t>
            </a:r>
            <a:r>
              <a:rPr sz="1800" spc="-5" dirty="0">
                <a:latin typeface="Comic Sans MS"/>
                <a:cs typeface="Comic Sans MS"/>
              </a:rPr>
              <a:t>, </a:t>
            </a:r>
            <a:r>
              <a:rPr sz="1600" b="1" dirty="0">
                <a:latin typeface="Courier New"/>
                <a:cs typeface="Courier New"/>
              </a:rPr>
              <a:t>.mid</a:t>
            </a:r>
            <a:r>
              <a:rPr sz="1800" dirty="0">
                <a:latin typeface="Comic Sans MS"/>
                <a:cs typeface="Comic Sans MS"/>
              </a:rPr>
              <a:t>, or </a:t>
            </a:r>
            <a:r>
              <a:rPr sz="1600" b="1" dirty="0">
                <a:latin typeface="Courier New"/>
                <a:cs typeface="Courier New"/>
              </a:rPr>
              <a:t>.au</a:t>
            </a:r>
            <a:r>
              <a:rPr sz="1600" b="1" spc="-49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file </a:t>
            </a:r>
            <a:r>
              <a:rPr sz="1800" dirty="0">
                <a:latin typeface="Comic Sans MS"/>
                <a:cs typeface="Comic Sans MS"/>
              </a:rPr>
              <a:t>in </a:t>
            </a:r>
            <a:r>
              <a:rPr sz="1800" spc="-5" dirty="0">
                <a:latin typeface="Comic Sans MS"/>
                <a:cs typeface="Comic Sans MS"/>
              </a:rPr>
              <a:t>the working </a:t>
            </a:r>
            <a:r>
              <a:rPr sz="1800" dirty="0">
                <a:latin typeface="Comic Sans MS"/>
                <a:cs typeface="Comic Sans MS"/>
              </a:rPr>
              <a:t>directory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and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use </a:t>
            </a:r>
            <a:r>
              <a:rPr sz="1600" b="1" spc="-5" dirty="0">
                <a:latin typeface="Courier New"/>
                <a:cs typeface="Courier New"/>
              </a:rPr>
              <a:t>StdAudio.play()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play</a:t>
            </a:r>
            <a:r>
              <a:rPr sz="1800" spc="-28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it.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838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spc="-5" dirty="0">
                <a:latin typeface="Comic Sans MS"/>
                <a:cs typeface="Comic Sans MS"/>
              </a:rPr>
              <a:t>Modify </a:t>
            </a:r>
            <a:r>
              <a:rPr sz="1600" b="1" dirty="0">
                <a:latin typeface="Courier New"/>
                <a:cs typeface="Courier New"/>
              </a:rPr>
              <a:t>BouncingBall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display image and play sound upon</a:t>
            </a:r>
            <a:r>
              <a:rPr sz="1800" spc="-24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collision.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4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Replace </a:t>
            </a:r>
            <a:r>
              <a:rPr sz="1600" b="1" spc="-5" dirty="0">
                <a:latin typeface="Courier New"/>
                <a:cs typeface="Courier New"/>
              </a:rPr>
              <a:t>StdDraw.filledCircle()</a:t>
            </a:r>
            <a:r>
              <a:rPr sz="1600" b="1" spc="-23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with: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0475" y="5413904"/>
            <a:ext cx="4793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75" indent="-231775">
              <a:lnSpc>
                <a:spcPct val="100000"/>
              </a:lnSpc>
              <a:spcBef>
                <a:spcPts val="100"/>
              </a:spcBef>
              <a:buSzPct val="33333"/>
              <a:buFont typeface="Arial"/>
              <a:buChar char="■"/>
              <a:tabLst>
                <a:tab pos="244475" algn="l"/>
              </a:tabLst>
            </a:pPr>
            <a:r>
              <a:rPr sz="1800" spc="-5" dirty="0">
                <a:latin typeface="Comic Sans MS"/>
                <a:cs typeface="Comic Sans MS"/>
              </a:rPr>
              <a:t>Add following </a:t>
            </a:r>
            <a:r>
              <a:rPr sz="1800" dirty="0">
                <a:latin typeface="Comic Sans MS"/>
                <a:cs typeface="Comic Sans MS"/>
              </a:rPr>
              <a:t>code </a:t>
            </a:r>
            <a:r>
              <a:rPr sz="1800" spc="-5" dirty="0">
                <a:latin typeface="Comic Sans MS"/>
                <a:cs typeface="Comic Sans MS"/>
              </a:rPr>
              <a:t>upon collision </a:t>
            </a:r>
            <a:r>
              <a:rPr sz="1800" dirty="0">
                <a:latin typeface="Comic Sans MS"/>
                <a:cs typeface="Comic Sans MS"/>
              </a:rPr>
              <a:t>with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wall: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300" y="5997574"/>
            <a:ext cx="3624579" cy="49085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2192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StdAudio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play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("boing.wav");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7962" y="4638674"/>
            <a:ext cx="4851400" cy="49085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2192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StdDraw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picture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rx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, </a:t>
            </a:r>
            <a:r>
              <a:rPr sz="1600" b="1" dirty="0">
                <a:latin typeface="Courier New"/>
                <a:cs typeface="Courier New"/>
              </a:rPr>
              <a:t>ry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,</a:t>
            </a:r>
            <a:r>
              <a:rPr sz="1600" b="1" spc="-1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"earth.gif");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1049</Words>
  <Application>Microsoft Office PowerPoint</Application>
  <PresentationFormat>Custom</PresentationFormat>
  <Paragraphs>352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Comic Sans MS</vt:lpstr>
      <vt:lpstr>Courier New</vt:lpstr>
      <vt:lpstr>Times New Roman</vt:lpstr>
      <vt:lpstr>Office Theme</vt:lpstr>
      <vt:lpstr>1.5 Input and Output</vt:lpstr>
      <vt:lpstr>Input and Output</vt:lpstr>
      <vt:lpstr>Input and Output</vt:lpstr>
      <vt:lpstr>Terminal</vt:lpstr>
      <vt:lpstr>Command-Line Input and Standard Output</vt:lpstr>
      <vt:lpstr>PowerPoint Presentation</vt:lpstr>
      <vt:lpstr>PowerPoint Presentation</vt:lpstr>
      <vt:lpstr>Library</vt:lpstr>
      <vt:lpstr>Standard Input and Output</vt:lpstr>
      <vt:lpstr>Command-Line Input vs. Standard Input</vt:lpstr>
      <vt:lpstr>Standard Input and Output</vt:lpstr>
      <vt:lpstr>Standard Input and Output</vt:lpstr>
      <vt:lpstr>Averaging A Stream of Numbers</vt:lpstr>
      <vt:lpstr>Redirecting Standard Output</vt:lpstr>
      <vt:lpstr>Redirection and Piping</vt:lpstr>
      <vt:lpstr>Redirecting Standard Input</vt:lpstr>
      <vt:lpstr>Connecting Programs</vt:lpstr>
      <vt:lpstr>Standard Drawing</vt:lpstr>
      <vt:lpstr>Standard Drawing</vt:lpstr>
      <vt:lpstr>Standard Draw</vt:lpstr>
      <vt:lpstr>Chaos Game</vt:lpstr>
      <vt:lpstr>Chaos Game</vt:lpstr>
      <vt:lpstr>Chaos Game</vt:lpstr>
      <vt:lpstr>Barnsley Fern</vt:lpstr>
      <vt:lpstr>Animation</vt:lpstr>
      <vt:lpstr>Bouncing Ball</vt:lpstr>
      <vt:lpstr>Bouncing Ball Demo</vt:lpstr>
      <vt:lpstr>Special Effects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1.5 Input and Output</dc:title>
  <cp:lastModifiedBy>Daniel Graham</cp:lastModifiedBy>
  <cp:revision>10</cp:revision>
  <dcterms:created xsi:type="dcterms:W3CDTF">2017-06-14T21:04:01Z</dcterms:created>
  <dcterms:modified xsi:type="dcterms:W3CDTF">2018-03-21T01:58:52Z</dcterms:modified>
</cp:coreProperties>
</file>